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13" r:id="rId3"/>
    <p:sldId id="259" r:id="rId4"/>
    <p:sldId id="260" r:id="rId5"/>
    <p:sldId id="256" r:id="rId6"/>
    <p:sldId id="258" r:id="rId7"/>
    <p:sldId id="261" r:id="rId8"/>
    <p:sldId id="262" r:id="rId9"/>
    <p:sldId id="263" r:id="rId10"/>
    <p:sldId id="264" r:id="rId11"/>
    <p:sldId id="265" r:id="rId12"/>
    <p:sldId id="25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5" r:id="rId21"/>
    <p:sldId id="273" r:id="rId22"/>
    <p:sldId id="282" r:id="rId23"/>
    <p:sldId id="287" r:id="rId24"/>
    <p:sldId id="286" r:id="rId25"/>
    <p:sldId id="288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76" r:id="rId35"/>
    <p:sldId id="274" r:id="rId36"/>
    <p:sldId id="275" r:id="rId37"/>
    <p:sldId id="277" r:id="rId38"/>
    <p:sldId id="278" r:id="rId39"/>
    <p:sldId id="279" r:id="rId40"/>
    <p:sldId id="280" r:id="rId41"/>
    <p:sldId id="281" r:id="rId42"/>
    <p:sldId id="298" r:id="rId43"/>
    <p:sldId id="299" r:id="rId44"/>
    <p:sldId id="300" r:id="rId45"/>
    <p:sldId id="301" r:id="rId46"/>
    <p:sldId id="308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1" userDrawn="1">
          <p15:clr>
            <a:srgbClr val="A4A3A4"/>
          </p15:clr>
        </p15:guide>
        <p15:guide id="3" orient="horz" pos="3317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16" userDrawn="1">
          <p15:clr>
            <a:srgbClr val="A4A3A4"/>
          </p15:clr>
        </p15:guide>
        <p15:guide id="6" pos="2819" userDrawn="1">
          <p15:clr>
            <a:srgbClr val="A4A3A4"/>
          </p15:clr>
        </p15:guide>
        <p15:guide id="7" pos="52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Наталья" initials="ЕН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3EC"/>
    <a:srgbClr val="FFFFFF"/>
    <a:srgbClr val="FF9BD4"/>
    <a:srgbClr val="03D5DC"/>
    <a:srgbClr val="4472C4"/>
    <a:srgbClr val="FFD8EE"/>
    <a:srgbClr val="35163F"/>
    <a:srgbClr val="FFB689"/>
    <a:srgbClr val="FFA56D"/>
    <a:srgbClr val="FFE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18" d="100"/>
          <a:sy n="118" d="100"/>
        </p:scale>
        <p:origin x="-312" y="-24"/>
      </p:cViewPr>
      <p:guideLst>
        <p:guide orient="horz" pos="2591"/>
        <p:guide orient="horz" pos="3317"/>
        <p:guide pos="3840"/>
        <p:guide pos="6516"/>
        <p:guide pos="2819"/>
        <p:guide pos="52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9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38B14-818B-402F-A3FC-534089D5BFD5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FD336-20E0-4937-BD0B-66968F5A3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62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B43763-AFA0-6561-D6C9-EE7F01FD2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E6C93D-3B08-A0B6-73D2-EE2836BD1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AA2FA15-781C-AE4C-B241-97AC35067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016E3E-D794-E5A8-932C-BE0E416E8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FD336-20E0-4937-BD0B-66968F5A3F3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40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91AD01-D3B9-8548-CCF3-382B05AF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5A265C9-166F-A895-AC1E-07A42723D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64AD176-142C-A5F7-E321-72B06E778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9284ED-B3A3-CD59-7D72-40CE2B468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5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560CDA-E5E0-1FA2-F52E-CB10B4BB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0EF9364-9380-5AAD-90B3-C3D1F99E5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1A4CBF5-E963-20C6-AB64-4894F309A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1C99F08-9770-9C8F-0BDA-0282D7115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40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F14302-4078-0F4C-367A-BE109E20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9F9C549-5C83-5FB9-F68D-53A756596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7DB4D01-F60E-D650-1FEF-B3EB9F857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34FF225-041E-3F63-5A32-D71769AAD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817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B8FF3B-9715-2A27-78ED-0F035A6EF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F4CC17C-B5BD-0E3E-CEDC-2184D05AA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F92342D-A2CE-6E47-3931-4F6B094D1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ED55F9-CF2A-1B8F-75A6-472E737D2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4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D684BA-B0C5-3A2E-B6B8-29D28618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3AEDCFE-B52B-3135-B3D1-FECADA2B6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5BB4FA9-A39D-2F3C-7456-72D076F32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12A25BA-9D11-2A35-00BB-0A6BE75E3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10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482AF1-C643-8CFC-85E0-EC22F9198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5665F9A-4863-E67F-A998-B3A9A39B2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666F848-F3BA-FA5E-4009-74AEFFB7B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D9B58E-EA7E-8589-FC3D-60D771654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42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7A52E7-8133-DC79-6B1B-312507CF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4A194AA-D14A-1836-CD21-67D94E0C3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16CF2D0-A493-1ABD-609E-376048F7E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6CA68F-FB8D-FB97-980E-B1ADBFF26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8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7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0A19F2-72A8-439F-59F0-33FED07BF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ECD1D87-AD80-C2C8-600C-1E95C0E22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3C2F539-8DF2-7A10-A5BE-F8D5BE705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CFC3363-935A-CD2C-00EF-40D24FE59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59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2F7B83-EF58-EFCC-52AF-1CA40F478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09A3EF-6B84-8A1E-2ECD-941318BD2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FE3C583-8E05-8E93-BC0E-BDDCC278C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AB999E6-D885-217B-38B2-25BF3448C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3B6F5B-3DEE-6BBB-68BB-446734DFC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C8616D5-237A-FB71-AA55-5CFEC0287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8704154-952E-B00E-63AE-C61DA4C7A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487B324-94D2-13A6-B4ED-D9012F652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7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A1AB39-BDA7-D3B8-7E16-52AE67F6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7A747F5-45DF-1CE0-D82B-318575BEC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D6DBD4C-B418-49BA-99D0-CBBBD19F0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9E74D6B-0CC4-8AFD-CC5F-462993228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9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78CBD-F267-CF87-9D44-32EEB6334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F4BBE79-FBFB-DF8F-28A5-35CDC6804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0A7F8CB-6A5C-2AE1-784E-F5508647D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A45C1E5-0F65-F793-2CDD-5A496FDDF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6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3F2395-69F1-1B15-02C3-28073C410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1BDBCB4-0AF3-D716-F330-96E332E33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DC2AB56-E5B3-412B-7C8F-625753A46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C60989F-89F4-D0EE-FF0A-538CAB9B6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1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5AF657-7DED-1EAE-0CED-DFEE27FEC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5B6360E-802C-C5DE-879D-DDCBA5571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EE12D28-2F47-0528-3563-46A09111B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20F3D1E-35E0-9770-A8D9-65A5DEA2A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FD336-20E0-4937-BD0B-66968F5A3F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4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FB0389-F81D-829D-D1F5-C694C3AF1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E36661-C36C-FDBA-50D1-ED1550279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A2D6DC-4140-FEAF-B331-7753DF62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9B83CA-737A-9221-C5DE-7002FB23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AD1546-24B8-CAA9-D4CD-4F796E1A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56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C30B37-CAA4-EA63-DC71-31AB88F8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6FE3257-2615-A5A3-565D-5212C440B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D3C570-C8D1-1A8A-BD4F-06D50FA7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CD35D9-9024-CC69-8DCA-E8D56D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D29DBE-97F8-0A5F-A9C1-A3BD8CE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3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EDDA296-4379-BDB1-0F42-F66DB84AB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B5183C-C6CA-C38B-937E-584DFC0A2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E1D0CA-A3D5-7173-F3F7-493FCDAB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B8176C-92D1-B022-06F0-9337339D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44F313-C8D5-EA2B-97C8-1B6022D4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2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A225C-718B-17B4-02B4-865BEFF35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D5350ED-0ED8-D38B-BDF6-52BF3D414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1DC3B5-8199-3652-516C-54CF6043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F54931-5CEF-3DAE-C8DD-FD0A37E6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F03019-A51A-EBEB-542A-FA875B78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5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DC0846-EEBD-ED90-005E-005D7E72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E63946-9A08-40D3-9A24-60DA7343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16A374-7FF0-C25C-9B0E-892CCC91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817A96-BA67-2BD5-87AE-40EB509E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094B76-3E8A-302B-F1F9-89137387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3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653860-A55B-E1BA-87F0-738E894E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6CDAF5-D40D-B27B-EC60-348F9A6E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B75EA2-BD8F-1846-9A51-43D04791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714E54-AB87-6849-B017-C38256D3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DFA0AC-F6B6-C3B9-1722-FFEA4E7C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0BF725-3478-DA85-C13D-E1BEEE1D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8B0063-06F1-C6DF-6F91-E529C423F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572DEE8-A9FC-F524-D218-1C4D467F0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E07B849-33E2-25CE-FC4B-72BF57EA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AAC6001-6FCE-6BC6-96A7-483EDA4A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FD94A3-1055-A276-FB8C-49995337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16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77D5E3-92FF-CA98-C9AC-9DB9DD1F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5D716-CF57-B447-8546-B9E8D7097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B104BC-D5DD-9797-0415-3B7E5DEDB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5F19ADC-B742-F3E1-C1D7-2A75A961E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253A559-160A-2F2F-574D-49418B5D9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00D354-7AD6-1C34-9A2E-78327A208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F75CCC2-9C9D-5C5F-3AE2-A2A54296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5B22B9-035C-2687-A61E-DF786063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90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B7268A-3B3F-2D4B-7DA3-34EECA3C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2649FAA-2A6F-F612-B905-F1974B69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44425BD-43E7-CE2D-CA0B-02D25350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416FC-3C02-E297-E867-57219737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D7191BB-A3A6-B811-CF17-0760F1E2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282AA0E-077E-30B3-02FC-0F1095E7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2BF8A2F-138B-3759-8C3B-33B4585E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3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C4B550-505B-54B7-6759-8375C08D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2ABC85-91E6-09D4-C167-6F511DB9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F60BC8-EA3A-3459-9DD1-ACEC8AC06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E50E4E3-2C0F-283C-711A-75EF8813B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4F9432-C291-46E9-75EE-C5DE17F4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CE9F26-7E14-7214-A383-B5FBCFE7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6610B0-15EE-31E7-8828-6FEB0DDA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ED16E7-86DC-A1E9-4CF6-303BBEA1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2A23D7-9D00-B20B-D89A-69F55A16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BB0B47-5C55-612D-7993-0D669AC2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D87476-0CAE-EB01-E692-FC488F35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34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051BDE-1660-48A4-2DA8-B0ED67A0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3BF3D56-1B90-B3DE-003E-B6C8E417F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731238-FF21-EB99-4E81-59D4DD0FB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E4BF898-5CF4-2179-503E-5891E033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C9C54-2B15-163E-CD08-BAB04297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C644D4-5ED0-292D-9219-7CFB3042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21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DEA5F2-F0B6-7523-E83D-FB1E5C96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6D3732-1635-760D-A013-193214C19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1CEFB7-FFB8-FF31-C97E-D76799DE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EA85FE-27F8-203C-E118-7951EFF5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B8E94A-D7C9-39A5-FE51-E3E41F06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74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BF4B3E9-9511-F329-1D69-BB2DBE2FE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C6494C4-7887-09D3-A89A-3475C3648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DF7CB1-643D-09EE-66EF-1834B861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555F56-F67E-5A0F-DD86-8E867467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B25A13-C5F6-7B63-68A5-D3C167D0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9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0AE10C-1FA4-0766-4182-7912B32C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B2B16F-9483-037E-5F60-86A7B4CF5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E6D9D8-7844-9EB8-B10D-CCFD2777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19E565-F6EC-97A4-F50F-84B2EC7A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BAC356-552B-6BD3-26CA-66E52563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3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76F1AC-8BFE-8F86-534E-CF977FD2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688DAD-ECDE-4C30-2F6E-268903BB1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D053E9-CE3C-D17E-F749-01C992F5F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427D74F-A06D-A95F-B5EC-6A103EAE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E74F44-8D4F-BD72-5735-0826589B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3D35AE-E0B2-D00B-F049-68B8AACC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51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833C24-6F9E-610F-983B-3B901EE2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CAF34A-FF22-91AA-35B4-E2D44653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AE09BE-D2E2-7125-0B5D-8716981B7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600A1B7-6238-4C66-9635-A93029153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1BA315-1249-4CC7-AD14-4FFE9FEC7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9F2820C-E6B4-4362-A3A3-A5F19D78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253DD19-349B-8B01-D894-ABC418C7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C44E816-8B5F-7E75-D854-1DEFDCD6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6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49DBF6-E81D-3263-C54A-03748B36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0873A8-F226-2B80-09C2-228B165A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D75A3EB-3B70-9FEC-68D8-BC18726A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45167E-88A6-CFA3-5FF4-D8F17C7D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6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2742AF8-4FAF-2DA9-B423-415BAAFF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8CA7C6-0426-2C7F-6D86-582D0614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37521DD-7534-227F-63FF-E47D0F4A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91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0E9A87-D070-3728-794B-2021E950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488630-8728-F3BB-7D18-AE1C026CA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9782012-3BF5-91AB-6DFA-94E887335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B13A56D-6424-CEC7-A35A-D624C8CC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BF1740-2136-5911-462F-FB93AF92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6C253A-75B1-8198-445C-1A5BAC0A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7B539D-341E-DC4A-06D9-497A8AA3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071AA10-BB2B-73CC-31BE-EAF6F9A9B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20DDE5-91ED-1604-62D9-9E87E121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1D8AA7-30A6-7852-CF9A-10590197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D93DE3-E124-A767-949A-614B1D02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CDF0FF-579A-67EF-5FFC-9543817D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4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72FFA6-B739-3F75-6D33-676ABF9E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8FC55B-347B-AD4D-37AF-82F0DF9BA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C213A8-7E49-75BC-3454-6167D40DF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BFAC6-8AE5-4266-8136-BB3CBC627FE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9DB6F8-B4E6-AE3C-7EC3-0C01A8719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0FB4DC-A8B1-D178-57B7-311048DD9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FCE70-4AD6-4D79-8C6A-A9201100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5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120CBC-66FE-FD25-6A1A-90980416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011F46-EF84-C16A-409A-4B11591FC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F1267E-184C-F84B-8581-602FB1F43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EA216-D6D4-465C-AF97-F2B988D97DC8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ED11A8-508C-CBE5-9FD8-E24BF6FC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F84099-81FF-000E-C6E4-2C80E45A0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CDE9B-944B-4088-9CC0-2A668F2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1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openxmlformats.org/officeDocument/2006/relationships/image" Target="../media/image53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3.png"/><Relationship Id="rId4" Type="http://schemas.openxmlformats.org/officeDocument/2006/relationships/image" Target="../media/image69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8.wav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audio" Target="../media/audio9.wav"/><Relationship Id="rId9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image" Target="../media/image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8026"/>
            <a:ext cx="10515600" cy="10519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Муниципальное дошкольное образовательное учреждение «Детский сад № 201 Тракторозаводского района Волгограда»</a:t>
            </a:r>
            <a:endParaRPr lang="ru-RU" sz="2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893147" y="5486400"/>
            <a:ext cx="3298853" cy="108433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Подготовила: Курдина Ольга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Александровна, воспитатель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05" y="1332503"/>
            <a:ext cx="784118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007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8E9BE79-E9CB-83FB-E704-3E94D3AA5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6D4DBE-06D5-583E-F0E4-2C7AC02B660D}"/>
              </a:ext>
            </a:extLst>
          </p:cNvPr>
          <p:cNvSpPr txBox="1"/>
          <p:nvPr/>
        </p:nvSpPr>
        <p:spPr>
          <a:xfrm>
            <a:off x="223683" y="150579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Давайте придумаем куколке имя</a:t>
            </a:r>
          </a:p>
          <a:p>
            <a:pPr algn="ctr"/>
            <a:r>
              <a:rPr lang="ru-RU" dirty="0"/>
              <a:t>И нарисуем ей одежду.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A17DA68-4C01-A9ED-C760-BCC17C958671}"/>
              </a:ext>
            </a:extLst>
          </p:cNvPr>
          <p:cNvGrpSpPr/>
          <p:nvPr/>
        </p:nvGrpSpPr>
        <p:grpSpPr>
          <a:xfrm>
            <a:off x="-6922928" y="-7764372"/>
            <a:ext cx="26037855" cy="15210179"/>
            <a:chOff x="18287" y="-1746699"/>
            <a:chExt cx="12155425" cy="710066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D4EF6DEC-263C-9DE0-C2EC-F7FCCFA1E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" y="-1707509"/>
              <a:ext cx="12155425" cy="6858000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9A8DE363-0737-370C-9910-E55C4E1CA4F0}"/>
                </a:ext>
              </a:extLst>
            </p:cNvPr>
            <p:cNvGrpSpPr/>
            <p:nvPr/>
          </p:nvGrpSpPr>
          <p:grpSpPr>
            <a:xfrm>
              <a:off x="3079729" y="-1746699"/>
              <a:ext cx="6278169" cy="7100669"/>
              <a:chOff x="3079729" y="-1746699"/>
              <a:chExt cx="6278169" cy="7100669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xmlns="" id="{98800223-E17B-AE61-37DC-832C066B5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5823" y="-1642523"/>
                <a:ext cx="4974006" cy="6858000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4874EAF7-DB52-396D-05E2-97710E8C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9729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xmlns="" id="{2897DC10-FD35-E3C3-67AC-606CAC7CA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0395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xmlns="" id="{512A7FF8-608E-8363-3D79-78299F0AC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18" t="11072" r="28016"/>
              <a:stretch>
                <a:fillRect/>
              </a:stretch>
            </p:blipFill>
            <p:spPr>
              <a:xfrm>
                <a:off x="4583225" y="-1746699"/>
                <a:ext cx="3326950" cy="7100669"/>
              </a:xfrm>
              <a:prstGeom prst="rect">
                <a:avLst/>
              </a:prstGeom>
            </p:spPr>
          </p:pic>
        </p:grpSp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1B0D0634-0E9B-6692-A7D6-F3F07BF49D3B}"/>
              </a:ext>
            </a:extLst>
          </p:cNvPr>
          <p:cNvCxnSpPr>
            <a:cxnSpLocks/>
          </p:cNvCxnSpPr>
          <p:nvPr/>
        </p:nvCxnSpPr>
        <p:spPr>
          <a:xfrm flipH="1">
            <a:off x="13147337" y="364336"/>
            <a:ext cx="3058578" cy="1404257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BA7E9553-BB01-E02B-AF99-EA5D73DDB32E}"/>
              </a:ext>
            </a:extLst>
          </p:cNvPr>
          <p:cNvCxnSpPr>
            <a:cxnSpLocks/>
          </p:cNvCxnSpPr>
          <p:nvPr/>
        </p:nvCxnSpPr>
        <p:spPr>
          <a:xfrm flipH="1">
            <a:off x="7875463" y="4214975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1B90C503-D0EE-B866-F53A-29CA92D49964}"/>
              </a:ext>
            </a:extLst>
          </p:cNvPr>
          <p:cNvCxnSpPr>
            <a:cxnSpLocks/>
          </p:cNvCxnSpPr>
          <p:nvPr/>
        </p:nvCxnSpPr>
        <p:spPr>
          <a:xfrm>
            <a:off x="3390768" y="4214975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D6077E19-C467-2F28-2BD0-D2024050B143}"/>
              </a:ext>
            </a:extLst>
          </p:cNvPr>
          <p:cNvSpPr/>
          <p:nvPr/>
        </p:nvSpPr>
        <p:spPr>
          <a:xfrm rot="448242">
            <a:off x="4867901" y="4245000"/>
            <a:ext cx="480899" cy="291711"/>
          </a:xfrm>
          <a:prstGeom prst="ellipse">
            <a:avLst/>
          </a:prstGeom>
          <a:gradFill flip="none" rotWithShape="1">
            <a:gsLst>
              <a:gs pos="49000">
                <a:srgbClr val="FFB689"/>
              </a:gs>
              <a:gs pos="0">
                <a:srgbClr val="FFA56D"/>
              </a:gs>
              <a:gs pos="91000">
                <a:srgbClr val="FFCFAD"/>
              </a:gs>
              <a:gs pos="100000">
                <a:srgbClr val="FFE0BB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351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0F4768E-46F0-92BC-60DB-DFC1B7F786B2}"/>
              </a:ext>
            </a:extLst>
          </p:cNvPr>
          <p:cNvSpPr/>
          <p:nvPr/>
        </p:nvSpPr>
        <p:spPr>
          <a:xfrm rot="21151758" flipH="1">
            <a:off x="7106392" y="4245000"/>
            <a:ext cx="480899" cy="291711"/>
          </a:xfrm>
          <a:prstGeom prst="ellipse">
            <a:avLst/>
          </a:prstGeom>
          <a:gradFill flip="none" rotWithShape="1">
            <a:gsLst>
              <a:gs pos="49000">
                <a:srgbClr val="FFB689"/>
              </a:gs>
              <a:gs pos="0">
                <a:srgbClr val="FFA56D"/>
              </a:gs>
              <a:gs pos="91000">
                <a:srgbClr val="FFCFAD"/>
              </a:gs>
              <a:gs pos="100000">
                <a:srgbClr val="FFE0BB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351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691DBF78-0419-C4A3-E561-B599FE877795}"/>
              </a:ext>
            </a:extLst>
          </p:cNvPr>
          <p:cNvCxnSpPr>
            <a:cxnSpLocks/>
          </p:cNvCxnSpPr>
          <p:nvPr/>
        </p:nvCxnSpPr>
        <p:spPr>
          <a:xfrm flipH="1">
            <a:off x="7311742" y="3900452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14929C3E-1491-4EC5-8610-11CC77690CF4}"/>
              </a:ext>
            </a:extLst>
          </p:cNvPr>
          <p:cNvCxnSpPr>
            <a:cxnSpLocks/>
          </p:cNvCxnSpPr>
          <p:nvPr/>
        </p:nvCxnSpPr>
        <p:spPr>
          <a:xfrm>
            <a:off x="4021140" y="3918312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E0F8CCC4-2119-0E82-ECD3-0D9A5B8B1A5D}"/>
              </a:ext>
            </a:extLst>
          </p:cNvPr>
          <p:cNvCxnSpPr>
            <a:cxnSpLocks/>
          </p:cNvCxnSpPr>
          <p:nvPr/>
        </p:nvCxnSpPr>
        <p:spPr>
          <a:xfrm>
            <a:off x="6491627" y="6158952"/>
            <a:ext cx="683235" cy="277633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09FEDC59-91A3-0F39-11C1-06D3F893EB44}"/>
              </a:ext>
            </a:extLst>
          </p:cNvPr>
          <p:cNvCxnSpPr>
            <a:cxnSpLocks/>
          </p:cNvCxnSpPr>
          <p:nvPr/>
        </p:nvCxnSpPr>
        <p:spPr>
          <a:xfrm flipH="1">
            <a:off x="5295962" y="6158952"/>
            <a:ext cx="683235" cy="277633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7C79CA57-7DAD-0211-74B1-43EDECA99A6E}"/>
              </a:ext>
            </a:extLst>
          </p:cNvPr>
          <p:cNvCxnSpPr>
            <a:cxnSpLocks/>
          </p:cNvCxnSpPr>
          <p:nvPr/>
        </p:nvCxnSpPr>
        <p:spPr>
          <a:xfrm flipH="1">
            <a:off x="8696291" y="5850531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FD8DF05E-D8C8-A230-92EA-198F9EAD6FDB}"/>
              </a:ext>
            </a:extLst>
          </p:cNvPr>
          <p:cNvCxnSpPr>
            <a:cxnSpLocks/>
          </p:cNvCxnSpPr>
          <p:nvPr/>
        </p:nvCxnSpPr>
        <p:spPr>
          <a:xfrm>
            <a:off x="2562799" y="5850531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0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8BE47A5-DD92-CC3E-FB9D-8903233A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87" y="416790"/>
            <a:ext cx="3352221" cy="46219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0191A8-3610-444E-7F87-F4426F383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8295" y="78962"/>
            <a:ext cx="1097503" cy="1145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BE9199-7AA9-8738-002D-92E4F43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98" y="0"/>
            <a:ext cx="457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87E58F-3522-C4AE-07A5-2B349F957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11072" r="28016"/>
          <a:stretch>
            <a:fillRect/>
          </a:stretch>
        </p:blipFill>
        <p:spPr>
          <a:xfrm>
            <a:off x="8432497" y="789208"/>
            <a:ext cx="1903301" cy="406219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654DD8D-1886-4A27-F728-F00147632B1B}"/>
              </a:ext>
            </a:extLst>
          </p:cNvPr>
          <p:cNvGrpSpPr/>
          <p:nvPr/>
        </p:nvGrpSpPr>
        <p:grpSpPr>
          <a:xfrm>
            <a:off x="127000" y="141081"/>
            <a:ext cx="3467100" cy="7290308"/>
            <a:chOff x="127000" y="141081"/>
            <a:chExt cx="3467100" cy="7290308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E90E508-F514-9628-C29C-A20E47E393E4}"/>
                </a:ext>
              </a:extLst>
            </p:cNvPr>
            <p:cNvSpPr/>
            <p:nvPr/>
          </p:nvSpPr>
          <p:spPr>
            <a:xfrm>
              <a:off x="127000" y="141081"/>
              <a:ext cx="3423507" cy="6550438"/>
            </a:xfrm>
            <a:prstGeom prst="rect">
              <a:avLst/>
            </a:prstGeom>
            <a:solidFill>
              <a:srgbClr val="FFFFFF">
                <a:alpha val="92941"/>
              </a:srgbClr>
            </a:solidFill>
            <a:ln w="38100">
              <a:solidFill>
                <a:srgbClr val="FF9BD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E5D9422-D31B-BC4E-44A5-2C4D076BD53E}"/>
                </a:ext>
              </a:extLst>
            </p:cNvPr>
            <p:cNvSpPr txBox="1"/>
            <p:nvPr/>
          </p:nvSpPr>
          <p:spPr>
            <a:xfrm>
              <a:off x="170593" y="167862"/>
              <a:ext cx="3423507" cy="726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Лиза большая, а куколка маленькая. Поэтому у Лизы всё большое, а у куколки маленькое.</a:t>
              </a:r>
            </a:p>
            <a:p>
              <a:r>
                <a:rPr lang="ru-RU" sz="1600" dirty="0"/>
                <a:t>У Лизы руки — а у куколки… ручки.</a:t>
              </a:r>
              <a:br>
                <a:rPr lang="ru-RU" sz="1600" dirty="0"/>
              </a:br>
              <a:r>
                <a:rPr lang="ru-RU" sz="1600" dirty="0"/>
                <a:t>У Лизы глаза — а у куколки… глазки.</a:t>
              </a:r>
            </a:p>
            <a:p>
              <a:r>
                <a:rPr lang="ru-RU" sz="1600" dirty="0"/>
                <a:t>нос — носик;</a:t>
              </a:r>
            </a:p>
            <a:p>
              <a:r>
                <a:rPr lang="ru-RU" sz="1600" dirty="0"/>
                <a:t>брови — бровки;</a:t>
              </a:r>
            </a:p>
            <a:p>
              <a:r>
                <a:rPr lang="ru-RU" sz="1600" dirty="0"/>
                <a:t>шея — шейка;</a:t>
              </a:r>
            </a:p>
            <a:p>
              <a:r>
                <a:rPr lang="ru-RU" sz="1600" dirty="0"/>
                <a:t>живот — животик;</a:t>
              </a:r>
            </a:p>
            <a:p>
              <a:r>
                <a:rPr lang="ru-RU" sz="1600" dirty="0"/>
                <a:t>колени — коленочки;</a:t>
              </a:r>
            </a:p>
            <a:p>
              <a:r>
                <a:rPr lang="ru-RU" sz="1600" dirty="0"/>
                <a:t>локти — </a:t>
              </a:r>
              <a:r>
                <a:rPr lang="ru-RU" sz="1600" dirty="0" err="1"/>
                <a:t>локоточки</a:t>
              </a:r>
              <a:r>
                <a:rPr lang="ru-RU" sz="1600" dirty="0"/>
                <a:t>;</a:t>
              </a:r>
            </a:p>
            <a:p>
              <a:r>
                <a:rPr lang="ru-RU" sz="1600" dirty="0"/>
                <a:t>ресницы — реснички;</a:t>
              </a:r>
            </a:p>
            <a:p>
              <a:r>
                <a:rPr lang="ru-RU" sz="1600" dirty="0"/>
                <a:t>лоб — лобик;</a:t>
              </a:r>
            </a:p>
            <a:p>
              <a:r>
                <a:rPr lang="ru-RU" sz="1600" dirty="0"/>
                <a:t>щёки — щёчки;</a:t>
              </a:r>
            </a:p>
            <a:p>
              <a:r>
                <a:rPr lang="ru-RU" sz="1600" dirty="0"/>
                <a:t>уши — ушки;</a:t>
              </a:r>
            </a:p>
            <a:p>
              <a:r>
                <a:rPr lang="ru-RU" sz="1600" dirty="0"/>
                <a:t>волосы — волосики;</a:t>
              </a:r>
            </a:p>
            <a:p>
              <a:r>
                <a:rPr lang="ru-RU" sz="1600" dirty="0"/>
                <a:t>губы — губки;</a:t>
              </a:r>
            </a:p>
            <a:p>
              <a:r>
                <a:rPr lang="ru-RU" sz="1600" dirty="0"/>
                <a:t>зубы — зубки;</a:t>
              </a:r>
            </a:p>
            <a:p>
              <a:r>
                <a:rPr lang="ru-RU" sz="1600" dirty="0"/>
                <a:t>подбородок — подбородочек</a:t>
              </a:r>
            </a:p>
            <a:p>
              <a:r>
                <a:rPr lang="ru-RU" sz="1600" dirty="0"/>
                <a:t>язык — язычок</a:t>
              </a:r>
            </a:p>
            <a:p>
              <a:r>
                <a:rPr lang="ru-RU" sz="1600" dirty="0"/>
                <a:t>ноги — ножки;</a:t>
              </a:r>
            </a:p>
            <a:p>
              <a:r>
                <a:rPr lang="ru-RU" sz="1600" dirty="0"/>
                <a:t>пальцы — пальчики;</a:t>
              </a:r>
            </a:p>
            <a:p>
              <a:r>
                <a:rPr lang="ru-RU" sz="1600" dirty="0"/>
                <a:t>спина — спинка;</a:t>
              </a:r>
            </a:p>
            <a:p>
              <a:r>
                <a:rPr lang="ru-RU" sz="1600" dirty="0"/>
                <a:t>плечи — плечики;</a:t>
              </a:r>
            </a:p>
            <a:p>
              <a:r>
                <a:rPr lang="ru-RU" sz="1600" dirty="0"/>
                <a:t>пятки — пяточки;</a:t>
              </a:r>
            </a:p>
            <a:p>
              <a:r>
                <a:rPr lang="ru-RU" sz="1600" dirty="0"/>
                <a:t>ладони — ладошки.</a:t>
              </a:r>
            </a:p>
            <a:p>
              <a:endParaRPr lang="ru-RU" sz="1600" dirty="0"/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0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D43D11D-D70A-085D-9284-DE955DA7BF3D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C96E5000-3DF5-7108-52F1-58B50D9D4D48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28878B0-3AC7-050B-F175-6E85C9862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73" y="64987"/>
            <a:ext cx="4974006" cy="6858000"/>
          </a:xfrm>
          <a:prstGeom prst="rect">
            <a:avLst/>
          </a:prstGeom>
        </p:spPr>
      </p:pic>
      <p:pic>
        <p:nvPicPr>
          <p:cNvPr id="33" name="Untitled-20260218-152515-9215">
            <a:hlinkClick r:id="" action="ppaction://media"/>
            <a:extLst>
              <a:ext uri="{FF2B5EF4-FFF2-40B4-BE49-F238E27FC236}">
                <a16:creationId xmlns:a16="http://schemas.microsoft.com/office/drawing/2014/main" xmlns="" id="{44BBD27C-7C0A-79FF-FFD8-9579055F0C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7"/>
                </p14:media>
              </p:ext>
            </p:extLst>
          </p:nvPr>
        </p:nvPicPr>
        <p:blipFill>
          <a:blip r:embed="rId7"/>
          <a:srcRect t="2931" b="4645"/>
          <a:stretch>
            <a:fillRect/>
          </a:stretch>
        </p:blipFill>
        <p:spPr>
          <a:xfrm>
            <a:off x="3976734" y="136960"/>
            <a:ext cx="4238532" cy="65190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E83625E-A289-00BE-6A6D-3AF5379A9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9" y="-73438"/>
            <a:ext cx="1097503" cy="1145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016F0F-DCEE-A722-10E5-B780368E4C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395" y="-73438"/>
            <a:ext cx="1097503" cy="11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TS_3565540 (online-audio-converter.com).wav"/>
          </p:stSnd>
        </p:sndAc>
      </p:transition>
    </mc:Choice>
    <mc:Fallback xmlns="">
      <p:transition spd="slow">
        <p:sndAc>
          <p:stSnd>
            <p:snd r:embed="rId9" name="TTS_356554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5A3708A-EA31-A73E-DDEE-ACEE1A3B2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12D7045-C214-501D-EBE6-8303143B9986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4AFB5EA4-639D-73FF-17A7-31041A69C5EE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0D7164-915C-3FD5-DBD4-03DA9D9B6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16865B-0F8E-070B-291A-31E98EE1D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956300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FA04D3-D716-D659-16F4-310F255D9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597580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D109C5-711E-670C-0ECC-77F93F9B9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693F3286-BBB9-F6A6-A603-FF58764EF6E7}"/>
              </a:ext>
            </a:extLst>
          </p:cNvPr>
          <p:cNvGrpSpPr/>
          <p:nvPr/>
        </p:nvGrpSpPr>
        <p:grpSpPr>
          <a:xfrm>
            <a:off x="4324781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7FA251A2-BF98-132D-234F-9AB1D5C69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0A0F2137-BB30-108B-F878-119307C9A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650E316-6C62-BC80-ECE5-89198F12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27" y="3014436"/>
            <a:ext cx="8876545" cy="8291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429A31D-6C95-185A-CF12-310EDEFC2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20" y="3023142"/>
            <a:ext cx="8333954" cy="8352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3661BC0-7BD0-B0E2-360A-4C58422F2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23" y="3023142"/>
            <a:ext cx="8169348" cy="8352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1672F15-97CD-3910-6F25-67656DA534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15" y="3023142"/>
            <a:ext cx="7791363" cy="8352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77B6123-FF69-3E25-FD02-D119E5291D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1" y="3023142"/>
            <a:ext cx="944352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19443CE-4F9F-A09D-BDEF-1F37BE59D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8D43A45-C739-2C3C-D1D2-79B062176244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00B81BA5-7114-DBD3-18A8-42CED7AA1FE5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6FEF64-4067-A422-B49C-F9162F322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6208AA-55E9-1D8F-5236-F810089253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786F60-4BEE-0DC6-259D-7D37410A0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05EB353-0398-7F0C-927E-65E61D6FD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6234272C-100B-5F6D-2BFF-2F88DEF5E2A6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69185698-E1EC-4811-E2E7-89FF2019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0B9BDE52-2AD7-5703-39EB-E47DCACF7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20BD9B-F00D-D782-8F34-0351BE7E0B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26280" r="32671" b="17187"/>
          <a:stretch>
            <a:fillRect/>
          </a:stretch>
        </p:blipFill>
        <p:spPr>
          <a:xfrm>
            <a:off x="4762126" y="2271289"/>
            <a:ext cx="2560310" cy="3971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4C5324-1223-33B1-4AA1-484B44892EED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узнать, как звенит колокольчик? (уши) Что мы делаем ушами?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колокольчик видим, и ощущаем руками, что он холодный и </a:t>
            </a:r>
            <a:r>
              <a:rPr lang="ru-RU" dirty="0" err="1"/>
              <a:t>тяжелый</a:t>
            </a:r>
            <a:r>
              <a:rPr lang="ru-RU" dirty="0"/>
              <a:t>.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6B3DD4-84D2-DE9A-DF8E-5DD2638A574A}"/>
              </a:ext>
            </a:extLst>
          </p:cNvPr>
          <p:cNvSpPr txBox="1"/>
          <p:nvPr/>
        </p:nvSpPr>
        <p:spPr>
          <a:xfrm>
            <a:off x="9845871" y="2878786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5DF1A5-F057-9DBC-A4E0-959CFC33DE7C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153BA5-1E6C-D73C-F31B-5201DA2B316C}"/>
              </a:ext>
            </a:extLst>
          </p:cNvPr>
          <p:cNvSpPr txBox="1"/>
          <p:nvPr/>
        </p:nvSpPr>
        <p:spPr>
          <a:xfrm>
            <a:off x="140187" y="5730525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Руками трогаем.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3F31248-5F67-3F2F-03C6-2B9BD62F4754}"/>
              </a:ext>
            </a:extLst>
          </p:cNvPr>
          <p:cNvSpPr txBox="1"/>
          <p:nvPr/>
        </p:nvSpPr>
        <p:spPr>
          <a:xfrm>
            <a:off x="128265" y="2797351"/>
            <a:ext cx="24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Ушами слушаем.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9409E5-A2FD-2A6D-0FF5-239EBC4EB322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7B40C67-B148-7B9B-A3CC-1A65AF239CEE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E768F46-E931-C7EB-81BA-B37D09439C46}"/>
              </a:ext>
            </a:extLst>
          </p:cNvPr>
          <p:cNvSpPr/>
          <p:nvPr/>
        </p:nvSpPr>
        <p:spPr>
          <a:xfrm>
            <a:off x="11115304" y="6242326"/>
            <a:ext cx="1076696" cy="59733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hool-bell-sound-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0" grpId="0"/>
      <p:bldP spid="10" grpId="1"/>
      <p:bldP spid="10" grpId="2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1C1EDAE-2D4E-2BE9-0936-C7544E58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926316B-700E-E664-173B-1C585107068F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BE34CFD5-C664-2828-2E19-49BC49C22120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026A5A-FC77-54E0-5AD5-32FD8FBD4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CBEBBA-2A9C-3A36-D1CE-2BD7F304C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8F2892-708A-802C-D2CC-31E36118A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72DAA2-1323-9249-F1EA-4C1D97E93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8849D2D3-6D20-F788-7251-D04835D32824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5DBA2F32-CC87-49CD-3EFF-D9F19533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2B7E748-26BB-B1C8-0B52-2B0115DE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9052D0-8407-6B7F-0DD3-86B7CA7C7FED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узнать, какой на ощупь кактус? (руки) Что мы делаем руками?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кактус видим. Расскажите, какой кактус? (Колючий, </a:t>
            </a:r>
            <a:r>
              <a:rPr lang="ru-RU" dirty="0" err="1"/>
              <a:t>зеленый</a:t>
            </a:r>
            <a:r>
              <a:rPr lang="ru-RU" dirty="0"/>
              <a:t>)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95AD3F-E89B-EB39-095C-8AA637FEBCC2}"/>
              </a:ext>
            </a:extLst>
          </p:cNvPr>
          <p:cNvSpPr txBox="1"/>
          <p:nvPr/>
        </p:nvSpPr>
        <p:spPr>
          <a:xfrm>
            <a:off x="9845871" y="2878786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B7B90-F222-3730-6D13-CA487102ADB9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E2BF8F-F594-161C-F86A-12EF94909281}"/>
              </a:ext>
            </a:extLst>
          </p:cNvPr>
          <p:cNvSpPr txBox="1"/>
          <p:nvPr/>
        </p:nvSpPr>
        <p:spPr>
          <a:xfrm>
            <a:off x="140187" y="5730525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Руками трогаем.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E3A6CB-97CA-4603-731F-3080B1CB39D3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EF9058F-7184-CEB0-E8FC-8F472F047E3B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0A6298B-F21E-D791-59CD-4A3F302234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0"/>
          <a:stretch>
            <a:fillRect/>
          </a:stretch>
        </p:blipFill>
        <p:spPr>
          <a:xfrm>
            <a:off x="3783120" y="2265640"/>
            <a:ext cx="4639300" cy="40297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20F7ABA-09DE-7195-1A7C-B1672EB1251F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</p:spTree>
    <p:extLst>
      <p:ext uri="{BB962C8B-B14F-4D97-AF65-F5344CB8AC3E}">
        <p14:creationId xmlns:p14="http://schemas.microsoft.com/office/powerpoint/2010/main" val="2239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0" grpId="0"/>
      <p:bldP spid="10" grpId="1"/>
      <p:bldP spid="10" grpId="2"/>
      <p:bldP spid="17" grpId="0"/>
      <p:bldP spid="21" grpId="0"/>
      <p:bldP spid="20" grpId="0"/>
      <p:bldP spid="20" grpId="1"/>
      <p:bldP spid="2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261DF24-9784-B45B-4CA8-FAD8B8C87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95024A4-9756-C6CE-2B2A-9DE634A51C30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067E53F8-0107-431A-2E3A-4FD51AF5C927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113527-2009-4D29-28C0-9B912625C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64C58B-87E9-5302-D3D7-E0FB531D7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43CF4F-4F9E-D4EE-6B78-28A074A98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E96946-13D3-F80C-B19F-C61AF7058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4C4126C-69FD-3830-CB40-9B2DE33F058E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CF26AA15-46E0-8031-3D6F-53A6E4C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72D2285B-7AA0-CDAB-6517-42B3FF3B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1E2E3A-657A-0127-0534-2A30E2AB5D87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ощутить аромат духов? (нос) Что мы делаем носом?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духи видим и трогаем. Расскажите, какие духи? (Ароматные, красивые, </a:t>
            </a:r>
            <a:r>
              <a:rPr lang="ru-RU" dirty="0" err="1"/>
              <a:t>тяжелые</a:t>
            </a:r>
            <a:r>
              <a:rPr lang="ru-RU" dirty="0"/>
              <a:t>)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E19901-788A-D064-D51B-4C8F402F41BD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C5818DA-D302-F002-0E84-DF1441409EB8}"/>
              </a:ext>
            </a:extLst>
          </p:cNvPr>
          <p:cNvSpPr txBox="1"/>
          <p:nvPr/>
        </p:nvSpPr>
        <p:spPr>
          <a:xfrm>
            <a:off x="140187" y="5730525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Руками трогаем.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C7CEA1-CABF-15F3-5787-166D8BA1AF2D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E58A1DE-4BD1-ECAC-95B9-0DC2BE674BD5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A622A33-F80B-B58C-6BF2-8C3AA3D3B3DF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CE5ACE-ABEE-F385-69F3-B43D3A1280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12381" r="17562" b="21646"/>
          <a:stretch>
            <a:fillRect/>
          </a:stretch>
        </p:blipFill>
        <p:spPr>
          <a:xfrm>
            <a:off x="4120897" y="2266070"/>
            <a:ext cx="3979118" cy="40416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2B9D2C-EE82-24BE-6A1C-810C239E37BD}"/>
              </a:ext>
            </a:extLst>
          </p:cNvPr>
          <p:cNvSpPr txBox="1"/>
          <p:nvPr/>
        </p:nvSpPr>
        <p:spPr>
          <a:xfrm>
            <a:off x="9697240" y="2786989"/>
            <a:ext cx="22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Носом нюхаем.</a:t>
            </a:r>
          </a:p>
        </p:txBody>
      </p:sp>
    </p:spTree>
    <p:extLst>
      <p:ext uri="{BB962C8B-B14F-4D97-AF65-F5344CB8AC3E}">
        <p14:creationId xmlns:p14="http://schemas.microsoft.com/office/powerpoint/2010/main" val="37212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7" grpId="0"/>
      <p:bldP spid="21" grpId="0"/>
      <p:bldP spid="20" grpId="0"/>
      <p:bldP spid="20" grpId="1"/>
      <p:bldP spid="20" grpId="2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BA432F-4FE0-67E7-982B-2B5D74E5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6549E27-0201-B54A-B6EE-8CB0F64F7BCE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8DB25235-00CE-541A-9054-E2EE8E2BC855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F89EB3-1553-45F7-4FC8-C50C4AA22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BFBB02-CF1E-B57C-560D-23BD4A04C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67639F-81D4-AF5A-5E81-1BC208E71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B76883-DD0D-439C-4449-955BC5314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B56EFAC-8B5D-CF50-6DE8-E7286D501875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2FB1CB4-9FE8-9058-C34A-E3732BB01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DB6702BF-5BB7-7EE4-EE46-32F959A01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185094-73E8-557E-D52D-27B459563264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насладиться красотой цветов? (глаза) Что мы делаем глазами?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цветы мы можем понюхать и потрогать. Расскажите, какие цветы? (Красивые, ароматные, нежные)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E45815-6099-8BD1-8C02-953F2D269A00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C822CD1-741D-75BF-9638-6BE57441AB2D}"/>
              </a:ext>
            </a:extLst>
          </p:cNvPr>
          <p:cNvSpPr txBox="1"/>
          <p:nvPr/>
        </p:nvSpPr>
        <p:spPr>
          <a:xfrm>
            <a:off x="140187" y="5730525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Руками трогаем.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336888-0431-4575-9B1A-1DC4EC540192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15CC690-F419-07C8-BB5E-12471FF81D86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A227CA-5BF8-B2A8-7BCA-2B7C578F5D14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EDCED3-BD0D-8E4B-82BA-D9D6528B841A}"/>
              </a:ext>
            </a:extLst>
          </p:cNvPr>
          <p:cNvSpPr txBox="1"/>
          <p:nvPr/>
        </p:nvSpPr>
        <p:spPr>
          <a:xfrm>
            <a:off x="9697240" y="2786989"/>
            <a:ext cx="22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Носом нюхаем.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461B1D-0411-A39F-9676-50EE72A416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4348" r="27527" b="12501"/>
          <a:stretch>
            <a:fillRect/>
          </a:stretch>
        </p:blipFill>
        <p:spPr>
          <a:xfrm>
            <a:off x="4745840" y="2351094"/>
            <a:ext cx="2269211" cy="37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7" grpId="0"/>
      <p:bldP spid="21" grpId="0"/>
      <p:bldP spid="20" grpId="0"/>
      <p:bldP spid="20" grpId="1"/>
      <p:bldP spid="20" grpId="2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0DF5BC-C4D0-6974-A8A2-6A82A50EB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574A978-21AE-B3B0-A44E-73BA2248936B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0386346D-6A29-BE50-BA3C-F7AD9CFAE254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4AB72C-2DBF-11FC-FC27-BA314E73D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7251C73-09E1-1B41-AA40-A9392D605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00B6EA-9792-11CD-3700-66D222047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2950D2D-A0C8-239B-C775-C08A3C32F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A0B98E6-16C1-0BFF-A10B-AF0A1F0219BB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C0AA510D-7E77-FD5E-CB1A-EC3560CFE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16CE0EE-746F-27E6-15CB-B8EE0AB2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1627B9-D4DB-0AF3-173D-FD8F6AEDCC3A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ощутить вкус леденца? (рот, язык) Что мы делаем ртом?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леденец видим и чувствуем его аромат. Расскажите, какой леденец? (Сладкий, красный, ароматный)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85E89A-DB9E-AD50-245B-E7DB7FC79040}"/>
              </a:ext>
            </a:extLst>
          </p:cNvPr>
          <p:cNvSpPr txBox="1"/>
          <p:nvPr/>
        </p:nvSpPr>
        <p:spPr>
          <a:xfrm>
            <a:off x="140187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81C29A-A6E3-45E1-F274-4A982FB7FA46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86196E3-83E3-D3DA-A7BE-B0325AFCFEBD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2ED1E1-6EF3-FC01-9E85-30B9BA5075E8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B2B261-E7B2-BAA2-9886-EA642200814A}"/>
              </a:ext>
            </a:extLst>
          </p:cNvPr>
          <p:cNvSpPr txBox="1"/>
          <p:nvPr/>
        </p:nvSpPr>
        <p:spPr>
          <a:xfrm>
            <a:off x="9697240" y="2786989"/>
            <a:ext cx="22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Носом нюхаем.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BB4C81-5AE4-6005-91E3-93BF83F08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13" y="2396412"/>
            <a:ext cx="3538258" cy="35382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2C567A-1171-8CDC-E58B-3503AF7D7F62}"/>
              </a:ext>
            </a:extLst>
          </p:cNvPr>
          <p:cNvSpPr txBox="1"/>
          <p:nvPr/>
        </p:nvSpPr>
        <p:spPr>
          <a:xfrm>
            <a:off x="9980520" y="5730525"/>
            <a:ext cx="17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Ртом едим.</a:t>
            </a:r>
          </a:p>
        </p:txBody>
      </p:sp>
    </p:spTree>
    <p:extLst>
      <p:ext uri="{BB962C8B-B14F-4D97-AF65-F5344CB8AC3E}">
        <p14:creationId xmlns:p14="http://schemas.microsoft.com/office/powerpoint/2010/main" val="14250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21" grpId="0"/>
      <p:bldP spid="20" grpId="0"/>
      <p:bldP spid="20" grpId="1"/>
      <p:bldP spid="20" grpId="2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DCEF0FC-FBA8-5E7D-BB58-F1135D41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DCB0718-C4EC-39C0-653B-AB7AA9BFC39D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AA391031-C3F3-C9CF-D2F9-98D6964E9A0B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346E7C-EE9F-7FED-FB37-F23D1A0FF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CF5E7B-7B69-DE55-C3A9-3D3BB5EF4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634948-7057-C3CB-7ED4-C21C211EF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3EF33E-8BBA-3136-BDC6-2C7F3E63B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8938C0A-9885-5393-3526-724F7FF875D9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E651B1C3-B16D-2312-D1BC-B3CA19201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08B9BA5-047C-0723-3A3A-2E57E792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D2B83A-95C7-FB8C-CBA7-444FDD150870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поможет куколке посмотреть мультфильм? (глаза) Что мы делаем глазами?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Расскажите, какой мультфильм? (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Интересный, смешной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B83EFA-8737-2C62-7A08-8CB5ABF224A1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FE35D-9653-BFB3-26EC-98DB2672507C}"/>
              </a:ext>
            </a:extLst>
          </p:cNvPr>
          <p:cNvSpPr txBox="1"/>
          <p:nvPr/>
        </p:nvSpPr>
        <p:spPr>
          <a:xfrm>
            <a:off x="346366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Не подходит!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EDDB10-FEFD-5FC6-999D-F4DA901F19DD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08E77F-B5C4-33FE-3177-93F3E92CF399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F235B9-444B-6BAE-D337-FB0DACBB6F75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подходит!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C6CCAD-ABE1-9DBE-8F1B-CDAD5B8A891D}"/>
              </a:ext>
            </a:extLst>
          </p:cNvPr>
          <p:cNvSpPr txBox="1"/>
          <p:nvPr/>
        </p:nvSpPr>
        <p:spPr>
          <a:xfrm>
            <a:off x="9845870" y="2786989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Не подходит!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A7C7D2-FC21-C382-59F4-CB9CC52660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23620" r="17189" b="29193"/>
          <a:stretch>
            <a:fillRect/>
          </a:stretch>
        </p:blipFill>
        <p:spPr>
          <a:xfrm>
            <a:off x="3716876" y="2456382"/>
            <a:ext cx="4812075" cy="35167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6E5B8D-02E7-F1D9-06AD-A63B7AAF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b="15161"/>
          <a:stretch>
            <a:fillRect/>
          </a:stretch>
        </p:blipFill>
        <p:spPr bwMode="auto">
          <a:xfrm>
            <a:off x="4033343" y="2799689"/>
            <a:ext cx="4104000" cy="23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7" grpId="0"/>
      <p:bldP spid="17" grpId="1"/>
      <p:bldP spid="17" grpId="2"/>
      <p:bldP spid="21" grpId="0"/>
      <p:bldP spid="20" grpId="0"/>
      <p:bldP spid="20" grpId="1"/>
      <p:bldP spid="20" grpId="2"/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8D5453-0D20-C891-9672-597A0FDA4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ED3A29-79FC-B9D3-72BB-F7E0DC61F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1300"/>
            <a:ext cx="457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6C99494-35F7-E5B9-2525-E26A867F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646" flipV="1">
            <a:off x="2656816" y="1860635"/>
            <a:ext cx="1214168" cy="12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5E88BE-B162-6198-9B43-BA09DF6AA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" y="254679"/>
            <a:ext cx="436511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18B6710-43E5-375D-6F93-2D3D7277C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156475B-BF13-8B29-1710-4AE4E80A716F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7A585E54-1CB9-86D7-633E-9101CC4EED35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9EF99E-3B80-BF88-96F3-C050D5BAA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B81C82-A53C-D82B-1405-799F6E054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DF8BDE-F059-5F65-778A-4E920FBB4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A2F15D-8DAD-6B1A-593D-2C98FA45B9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A5D2A3F-DB70-182C-4C56-16C76B95BF4F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30D69DFF-9331-0ECF-DF9F-68FFE83DA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60D5C75D-FA89-6FDE-D2CA-E2253FFB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A3DB38-7DD2-196C-1F46-F9DB96FF613D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поможет куколке ощутить вкус чеснока? (рот, язык) Что мы делаем ртом? </a:t>
            </a:r>
          </a:p>
          <a:p>
            <a:pPr algn="ctr"/>
            <a:r>
              <a:rPr lang="ru-RU" dirty="0"/>
              <a:t>А </a:t>
            </a:r>
            <a:r>
              <a:rPr lang="ru-RU" dirty="0" err="1"/>
              <a:t>еще</a:t>
            </a:r>
            <a:r>
              <a:rPr lang="ru-RU" dirty="0"/>
              <a:t> мы чеснок видим и чувствуем его аромат. Расскажите, какой чеснок? (Жгучий, белый, ароматный)</a:t>
            </a:r>
            <a:endParaRPr lang="ru-RU" i="1" dirty="0"/>
          </a:p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37D90B-893B-CCCA-7D30-7D833E7C15A8}"/>
              </a:ext>
            </a:extLst>
          </p:cNvPr>
          <p:cNvSpPr txBox="1"/>
          <p:nvPr/>
        </p:nvSpPr>
        <p:spPr>
          <a:xfrm>
            <a:off x="140187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7E9D1A6-F9A6-16E3-FA3A-3C7DBD4E4951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A982FEF-4D91-F36F-625B-17C56118788E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FF6274E-7207-FF8B-CA40-CD8A7D3B1E2C}"/>
              </a:ext>
            </a:extLst>
          </p:cNvPr>
          <p:cNvSpPr txBox="1"/>
          <p:nvPr/>
        </p:nvSpPr>
        <p:spPr>
          <a:xfrm>
            <a:off x="346366" y="287878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подходит!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7462D1-6C6C-7F99-CA86-7ECE6F0346FC}"/>
              </a:ext>
            </a:extLst>
          </p:cNvPr>
          <p:cNvSpPr txBox="1"/>
          <p:nvPr/>
        </p:nvSpPr>
        <p:spPr>
          <a:xfrm>
            <a:off x="9697240" y="2786989"/>
            <a:ext cx="2269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Носом нюхаем.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5AB3DA-5F6C-668F-5B9C-CD38C0D82CDF}"/>
              </a:ext>
            </a:extLst>
          </p:cNvPr>
          <p:cNvSpPr txBox="1"/>
          <p:nvPr/>
        </p:nvSpPr>
        <p:spPr>
          <a:xfrm>
            <a:off x="9980520" y="5730525"/>
            <a:ext cx="17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Ртом едим.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0E83F9-8D1F-13B0-FD0D-7C21171347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09" y="2527054"/>
            <a:ext cx="3768308" cy="37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21" grpId="0"/>
      <p:bldP spid="20" grpId="0"/>
      <p:bldP spid="20" grpId="1"/>
      <p:bldP spid="20" grpId="2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3946A2-4070-8FA4-4B1C-BF3DD77C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EB3923E-96E4-1FBF-2A61-3309A0735E90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B7AA32DA-48DC-6A4C-7220-C837C4006E40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4AAA5C-9352-02D5-76CF-030404D5B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3453" r="30952" b="16905"/>
          <a:stretch>
            <a:fillRect/>
          </a:stretch>
        </p:blipFill>
        <p:spPr>
          <a:xfrm>
            <a:off x="454377" y="979439"/>
            <a:ext cx="1630956" cy="2048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453FD8-C497-0B35-2C94-62DCE3B8C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6593" r="23393" b="29836"/>
          <a:stretch>
            <a:fillRect/>
          </a:stretch>
        </p:blipFill>
        <p:spPr>
          <a:xfrm>
            <a:off x="-11396" y="3668914"/>
            <a:ext cx="2402871" cy="2158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5E19C0-F73E-CE55-9BE4-0831CFC74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690" r="15873" b="25239"/>
          <a:stretch>
            <a:fillRect/>
          </a:stretch>
        </p:blipFill>
        <p:spPr>
          <a:xfrm>
            <a:off x="9693088" y="4310194"/>
            <a:ext cx="2305331" cy="1559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B1EB24-839A-C7F0-CE34-1275AD8FC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6786" r="28900" b="36310"/>
          <a:stretch>
            <a:fillRect/>
          </a:stretch>
        </p:blipFill>
        <p:spPr>
          <a:xfrm>
            <a:off x="9845871" y="1077375"/>
            <a:ext cx="1999763" cy="18528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28516C7-9F3A-543E-05BF-71775C70525E}"/>
              </a:ext>
            </a:extLst>
          </p:cNvPr>
          <p:cNvGrpSpPr/>
          <p:nvPr/>
        </p:nvGrpSpPr>
        <p:grpSpPr>
          <a:xfrm>
            <a:off x="4339237" y="201947"/>
            <a:ext cx="3542437" cy="1723702"/>
            <a:chOff x="4042488" y="45721"/>
            <a:chExt cx="4370514" cy="2126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87A4B201-1CC9-4C97-7498-B8FF53FBB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>
              <a:off x="6227745" y="45721"/>
              <a:ext cx="2185257" cy="212663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4769AE22-187F-BF89-03D3-34D3C9C20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0180" r="10546" b="10180"/>
            <a:stretch>
              <a:fillRect/>
            </a:stretch>
          </p:blipFill>
          <p:spPr>
            <a:xfrm flipH="1">
              <a:off x="4042488" y="45721"/>
              <a:ext cx="2185257" cy="21266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D56D77-6EAD-5762-37E5-88B1E1AD632E}"/>
              </a:ext>
            </a:extLst>
          </p:cNvPr>
          <p:cNvSpPr txBox="1"/>
          <p:nvPr/>
        </p:nvSpPr>
        <p:spPr>
          <a:xfrm>
            <a:off x="0" y="629536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 поможет куколке услышать звуки балалайки? (уши) Что мы делаем ушами?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еще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мы ба</a:t>
            </a:r>
            <a:r>
              <a:rPr lang="ru-RU" dirty="0" err="1">
                <a:solidFill>
                  <a:prstClr val="black"/>
                </a:solidFill>
                <a:latin typeface="Calibri" panose="020F0502020204030204"/>
              </a:rPr>
              <a:t>лалайку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видим, и ощущаем руками, что она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гладкая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FD6B67-8369-7DDF-F4A1-253D1C157D50}"/>
              </a:ext>
            </a:extLst>
          </p:cNvPr>
          <p:cNvSpPr txBox="1"/>
          <p:nvPr/>
        </p:nvSpPr>
        <p:spPr>
          <a:xfrm>
            <a:off x="9845871" y="2878786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подходит!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37C0DD-51DF-049A-6DDF-D86595FC95D2}"/>
              </a:ext>
            </a:extLst>
          </p:cNvPr>
          <p:cNvSpPr txBox="1"/>
          <p:nvPr/>
        </p:nvSpPr>
        <p:spPr>
          <a:xfrm>
            <a:off x="9845871" y="5730525"/>
            <a:ext cx="197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подходит!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928C33-2317-5F63-D80E-5734B10883C6}"/>
              </a:ext>
            </a:extLst>
          </p:cNvPr>
          <p:cNvSpPr txBox="1"/>
          <p:nvPr/>
        </p:nvSpPr>
        <p:spPr>
          <a:xfrm>
            <a:off x="140187" y="5730525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Руками трогаем.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16422D-854D-CAD4-0464-F037D40ADE27}"/>
              </a:ext>
            </a:extLst>
          </p:cNvPr>
          <p:cNvSpPr txBox="1"/>
          <p:nvPr/>
        </p:nvSpPr>
        <p:spPr>
          <a:xfrm>
            <a:off x="128265" y="2797351"/>
            <a:ext cx="24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Ушами слушаем.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5DA848-559E-8924-3516-765B8A4A4AB0}"/>
              </a:ext>
            </a:extLst>
          </p:cNvPr>
          <p:cNvSpPr txBox="1"/>
          <p:nvPr/>
        </p:nvSpPr>
        <p:spPr>
          <a:xfrm>
            <a:off x="4802566" y="1891545"/>
            <a:ext cx="26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Глазами смотрим.</a:t>
            </a:r>
          </a:p>
        </p:txBody>
      </p:sp>
      <p:sp>
        <p:nvSpPr>
          <p:cNvPr id="23" name="Стрелка: вправо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D84D17A-77B3-5CE6-A911-3E447B213FE1}"/>
              </a:ext>
            </a:extLst>
          </p:cNvPr>
          <p:cNvSpPr/>
          <p:nvPr/>
        </p:nvSpPr>
        <p:spPr>
          <a:xfrm>
            <a:off x="11472546" y="6295362"/>
            <a:ext cx="487680" cy="322273"/>
          </a:xfrm>
          <a:prstGeom prst="rightArrow">
            <a:avLst/>
          </a:prstGeom>
          <a:solidFill>
            <a:srgbClr val="FFD8EE"/>
          </a:solidFill>
          <a:ln>
            <a:solidFill>
              <a:srgbClr val="FF9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17F5774-F27A-4DC3-3D8C-B0C351D42B1D}"/>
              </a:ext>
            </a:extLst>
          </p:cNvPr>
          <p:cNvSpPr/>
          <p:nvPr/>
        </p:nvSpPr>
        <p:spPr>
          <a:xfrm>
            <a:off x="11115304" y="6242326"/>
            <a:ext cx="1076696" cy="59733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C14FCA-4871-3D8C-7F4D-ED61CFED81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0297">
            <a:off x="3848341" y="1526732"/>
            <a:ext cx="4722669" cy="47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ssian-folk-tune_2OIfukQ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0" grpId="0"/>
      <p:bldP spid="10" grpId="1"/>
      <p:bldP spid="10" grpId="2"/>
      <p:bldP spid="17" grpId="0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6FB6171-F964-6E70-B91B-D4A9B419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2AB9EF4-C2D9-DBFB-858F-52CD4E2B29CE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68CAFE11-D61E-E7D5-6D3C-17BB82A43AC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FB3E440-E568-ADDE-6672-E141C83D2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58" y="313608"/>
            <a:ext cx="4500528" cy="6205184"/>
          </a:xfrm>
          <a:prstGeom prst="rect">
            <a:avLst/>
          </a:prstGeom>
        </p:spPr>
      </p:pic>
      <p:pic>
        <p:nvPicPr>
          <p:cNvPr id="2" name="Untitled-20260219-131353-4601">
            <a:hlinkClick r:id="" action="ppaction://media"/>
            <a:extLst>
              <a:ext uri="{FF2B5EF4-FFF2-40B4-BE49-F238E27FC236}">
                <a16:creationId xmlns:a16="http://schemas.microsoft.com/office/drawing/2014/main" xmlns="" id="{153487FB-B21E-DECA-B1B7-1604F4CE68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9"/>
                </p14:media>
              </p:ext>
            </p:extLst>
          </p:nvPr>
        </p:nvPicPr>
        <p:blipFill>
          <a:blip r:embed="rId7"/>
          <a:srcRect l="19266" t="7542" r="19397" b="9560"/>
          <a:stretch>
            <a:fillRect/>
          </a:stretch>
        </p:blipFill>
        <p:spPr>
          <a:xfrm>
            <a:off x="3850659" y="499172"/>
            <a:ext cx="4243474" cy="57351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710B2B7-C530-BE8D-B18A-A51D520A8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5828" y="0"/>
            <a:ext cx="1097503" cy="114522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557A2A7-EE36-CC4F-BCF8-D3FAC0B58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9" y="0"/>
            <a:ext cx="1097503" cy="11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TS_3569993 (online-audio-converter.com) (1).wav"/>
          </p:stSnd>
        </p:sndAc>
      </p:transition>
    </mc:Choice>
    <mc:Fallback xmlns="">
      <p:transition spd="slow">
        <p:sndAc>
          <p:stSnd>
            <p:snd r:embed="rId9" name="TTS_3569993 (online-audio-converter.com)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8653231-1F0E-E67D-06B9-7D6E6F19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A3ADB25-3B81-E4DB-72EC-A3A5AA422336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63515F51-A2F8-E794-EB3D-3CED12852513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1BDB7D-6EEB-9FE4-4F34-1F3C4E7D59E8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Расскажите куколке, как правильно мыть руки. Сначала мы открываем кран с водой. Мочим руки. Берём мыло…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0435E9C4-E69C-A79E-229D-995595EEB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9" y="642086"/>
            <a:ext cx="2780017" cy="249957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D76F3AAF-2673-2436-1A5A-69FC4FE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0" y="642591"/>
            <a:ext cx="2780017" cy="249957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B60D880B-3CD0-D2C8-A2A2-D64C6F192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42086"/>
            <a:ext cx="2773920" cy="254225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30828DC3-2CE3-AF0D-EBD1-56B9D4E60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>
            <a:fillRect/>
          </a:stretch>
        </p:blipFill>
        <p:spPr>
          <a:xfrm>
            <a:off x="6179174" y="3780399"/>
            <a:ext cx="2780017" cy="25804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6B77677-5BBD-C182-6393-47568381E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3713335"/>
            <a:ext cx="2773920" cy="2554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90944975-F6D4-0954-D356-F5EA811B5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24" y="642591"/>
            <a:ext cx="2859272" cy="2499577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D70DCE57-63FF-2871-4B62-C2DC4058E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0" y="3774223"/>
            <a:ext cx="2780017" cy="249957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E3BDCFD0-9BD9-904F-4EDA-0709E21F3A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9" y="3670582"/>
            <a:ext cx="2780017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82F24C6-AB7B-7E3B-B69E-C0C007903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9112905-A74C-9B83-C3D2-85442484A4F3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A010383E-2D1E-B530-B56C-B8B45C6DFBE2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5C7DFC-7A2E-FF19-88F6-0206E95199AD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Ой! Куколка перепутала все картинки. Как же ей разобраться, что нужно делать сначала, а что потом. Помогите ей.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D9D09B2F-10A2-2232-D634-2C03173EE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947">
            <a:off x="5687021" y="3768203"/>
            <a:ext cx="2780017" cy="24995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415627B-0546-3027-7902-D0028A594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410">
            <a:off x="4047180" y="1913212"/>
            <a:ext cx="2780017" cy="249957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62E714D-F2D3-383C-A3A3-C7D4F2226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9021">
            <a:off x="3163315" y="1536439"/>
            <a:ext cx="2773920" cy="25422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98452490-DD9C-3E9B-5FA9-CEFABF212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038">
            <a:off x="7096812" y="835522"/>
            <a:ext cx="2780017" cy="293852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8E891DA-BFBF-6C2A-C78E-2AFB2D64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75311">
            <a:off x="7308451" y="2808891"/>
            <a:ext cx="2773920" cy="25544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AC37F5F-613E-8E3A-6E04-03065410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157">
            <a:off x="5843779" y="1219985"/>
            <a:ext cx="2859272" cy="249957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5A2F485-34DE-3E07-F917-2DB536792A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4624">
            <a:off x="2707954" y="3527766"/>
            <a:ext cx="2780017" cy="249957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E4BC8423-14A0-ED17-1F27-27F74C421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02" y="368934"/>
            <a:ext cx="2780017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5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E824642-F3C5-8A59-E2D6-5A10BEF89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1488EA5-44DB-9CC2-E860-4F3CD5CF2C1C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4AF72CB1-1F20-EE01-5058-A7DAA7451ECA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A17DD99-4921-FE93-830B-CF0CE6F457A0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мы делаем сначала? (открываем кран с водой)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1" name="Рисунок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C4CFE9C-0109-BC8B-A7B6-AB19F8452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16" y="5125512"/>
            <a:ext cx="1286762" cy="115695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1B74183-4401-7ED4-C7F3-A21C612CF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9" y="5107404"/>
            <a:ext cx="1286762" cy="11569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A6ACFA7F-2E1B-6797-EDC4-40D5F9F5C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4" y="5115636"/>
            <a:ext cx="1283940" cy="11767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4AD2223-F831-7762-A168-D9DD1AADE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7" y="5115636"/>
            <a:ext cx="1286762" cy="1360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33DE160-8847-9E37-8D17-7B821D6BB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3" y="5092707"/>
            <a:ext cx="1283939" cy="11823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7B630F4E-7D8B-E180-2F82-D9247DBEF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10324372" y="5112388"/>
            <a:ext cx="1286762" cy="11569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67E1FA1-232D-F497-EACF-4F36878DFD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A5FE95AA-FDD5-0CFA-2922-8B7DD35324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8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38F8927-9AD7-E5F0-0DCD-0E03345AC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CDA9422-58A0-C893-3124-6E89AF3008C0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A2A539C4-D0FB-D023-D4AD-7C08866A8B79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5A1DD7D-8875-F021-3712-1091AC568EFC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2" name="Рисунок 4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7022EBE-A5EA-3292-17E3-097B973A2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31" y="5107404"/>
            <a:ext cx="1286762" cy="11569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AE2B2A2-2556-478A-96B8-31437F678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96" y="5115636"/>
            <a:ext cx="1283940" cy="11767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5A671CF-F194-241A-E964-033EB1698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39" y="5115636"/>
            <a:ext cx="1286762" cy="1360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C9C45BA-0430-1353-ED26-FF23ADA52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05" y="5092707"/>
            <a:ext cx="1283939" cy="11823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10BB3221-1471-B8D5-1C55-C8096EA52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10324372" y="5112388"/>
            <a:ext cx="1286762" cy="11569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4FBA3D12-7BFE-B803-4A91-270382E37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88BF6F89-7048-0A76-CFEF-C32002D1D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DADD8CD2-B82E-599E-2C5C-738EFA4D6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91" y="771438"/>
            <a:ext cx="3716217" cy="33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11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680D2CC-9223-A74D-AD26-CC29A083C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5978585-EAB2-24E7-E73E-F77795B0CFA2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778B9D12-F293-8448-3A2E-397A888C260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5E9947-C753-D584-8AFD-585D257709D5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D51F493-B7C4-0EF4-290E-58CEEC0FD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96" y="5115636"/>
            <a:ext cx="1283940" cy="11767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BD084F1-6BE3-593E-957C-22D28118A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39" y="5115636"/>
            <a:ext cx="1286762" cy="1360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ACFD2F5-4C7F-323A-D567-E18756DE5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05" y="5092707"/>
            <a:ext cx="1283939" cy="1182353"/>
          </a:xfrm>
          <a:prstGeom prst="rect">
            <a:avLst/>
          </a:prstGeom>
        </p:spPr>
      </p:pic>
      <p:pic>
        <p:nvPicPr>
          <p:cNvPr id="47" name="Рисунок 4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B2A7C2B-C5DE-B4B3-F7B9-55BE328D0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10324372" y="5112388"/>
            <a:ext cx="1286762" cy="11569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88CA8F44-7F54-8576-2B0C-5F899E57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E20A0AEF-4C23-E13D-CF1A-0630B342C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B406A0D6-483A-D5CE-2B37-DFA236C4E4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5115636"/>
            <a:ext cx="1277607" cy="11487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99F00074-316A-350A-EFCE-8851E1EEE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15" y="786023"/>
            <a:ext cx="3728735" cy="33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3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4F7EC71-E0B7-5589-56BB-92A25FB4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168569D-5576-6981-0D46-1968F67AED50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F923A22D-FD00-6A62-05D0-0CBCE915F1C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C57AB42-AB8B-4FF0-DDD0-4855187D2CCE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3" name="Рисунок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421E9BF-AD78-A6CE-ADAF-6112E862F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596" y="5115636"/>
            <a:ext cx="1283940" cy="11767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178C937-B020-7128-46BA-8391CBE55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39" y="5115636"/>
            <a:ext cx="1286762" cy="1360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26EA6948-297D-C1F5-9BD9-828DE54E0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05" y="5092707"/>
            <a:ext cx="1283939" cy="11823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49A05164-4277-904C-24F4-95F4D00AF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4242501" y="765175"/>
            <a:ext cx="3723672" cy="334803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29851259-A52B-1499-1603-9BABAA277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1506668-D972-0938-71C7-13F38CE9C9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D3AF279-DBA9-0422-97A0-9AD83EF6C6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5115636"/>
            <a:ext cx="1277607" cy="11487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63938B4-6E2D-9F86-A51B-AB013BF190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3" y="5115636"/>
            <a:ext cx="1277607" cy="11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79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06103C6-D7E2-FE60-E441-9F105AC20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B82CB5C-42F5-78B0-ED73-B9AB3A84D930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C3430C13-212F-2B33-F991-2909806AF9F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0CEA97-08BD-B59E-658F-901233839C88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4" name="Рисунок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3C5FF97-E782-E24D-961A-68B75FF05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39" y="5115636"/>
            <a:ext cx="1286762" cy="13601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2D3BB6BE-5D33-B760-6280-DCBCCAA0C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05" y="5092707"/>
            <a:ext cx="1283939" cy="11823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266F8BA4-2D7C-DC29-4DCE-CAC6D55FB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4479005" y="5126335"/>
            <a:ext cx="1277606" cy="11487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12D75045-738D-6AF2-AD82-AB21771CB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D96C42E-4353-9740-7A92-F921517BA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E23DE61-8175-AC7E-AC4E-38D4C99E4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5115636"/>
            <a:ext cx="1277607" cy="11487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5350856-2BAE-4F7D-8C22-50D731CF46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3" y="5115636"/>
            <a:ext cx="1277607" cy="114872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070EE62D-515D-B4AD-D798-9ECE10598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22" y="735566"/>
            <a:ext cx="3784173" cy="34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69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B256766-270E-E096-2720-CB26D878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C04C2B-56F7-C103-99E9-4C79DC23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4420" b="17841"/>
          <a:stretch>
            <a:fillRect/>
          </a:stretch>
        </p:blipFill>
        <p:spPr>
          <a:xfrm>
            <a:off x="3004456" y="391886"/>
            <a:ext cx="6228443" cy="6374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AF7D20-8C84-A1CA-1125-8F770767B89D}"/>
              </a:ext>
            </a:extLst>
          </p:cNvPr>
          <p:cNvSpPr txBox="1"/>
          <p:nvPr/>
        </p:nvSpPr>
        <p:spPr>
          <a:xfrm>
            <a:off x="3239586" y="6466112"/>
            <a:ext cx="5730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Посмотрите. И сегодня Лиза рисует. Она рисует куколку.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08B1F4-F57F-02CD-29BE-C302B1A70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28"/>
            <a:ext cx="5175953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76F4C4-4F41-F7F4-57A6-5219A3B8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ABEEDF-F7A1-4492-F830-D599537229F8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2F1EF67B-9C67-EA38-39DC-1D13CDF51BB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0F5724-88E6-17E5-A339-5086AEF1B5CC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D5028DFF-919B-357D-20CE-17F5D75FA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5126335"/>
            <a:ext cx="1277606" cy="11709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394C411-A5F5-3D8B-6552-89CD080E3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4479005" y="5126335"/>
            <a:ext cx="1277606" cy="11487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8DF5D33-9D85-521F-C3B9-9CD5ED4E9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607132AE-B316-2E49-7FFB-63F39F74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266E1579-55D3-785F-9ADA-7AC0D2BFF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5115636"/>
            <a:ext cx="1277607" cy="11487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A7748BC-3333-D268-DCFD-BFAFB596E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3" y="5115636"/>
            <a:ext cx="1277607" cy="11487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38B3443-6296-E4D8-EB26-DF69FBD7BB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66" y="765175"/>
            <a:ext cx="3710750" cy="3922328"/>
          </a:xfrm>
          <a:prstGeom prst="rect">
            <a:avLst/>
          </a:prstGeom>
        </p:spPr>
      </p:pic>
      <p:pic>
        <p:nvPicPr>
          <p:cNvPr id="45" name="Рисунок 4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D2EFA0F-1F14-9075-B1A4-8B8E3C8563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634" y="5092707"/>
            <a:ext cx="1283939" cy="11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07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5BAA674-5F12-0E8D-E9FC-45BC15975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A419939-9A10-4EF3-EEBD-C69696975ED9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564FB23B-C72A-B9D0-807C-F489A4F49B53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F4EBB3-D187-80FD-7E06-0258A1E99A8E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нужно делать дальше? </a:t>
            </a:r>
            <a:r>
              <a:rPr lang="ru-RU" i="1" dirty="0"/>
              <a:t>Нажмите на соответствующую картинку</a:t>
            </a:r>
            <a:r>
              <a:rPr lang="ru-RU" dirty="0"/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720971BD-D5E2-76C1-F729-B84CA708E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5126335"/>
            <a:ext cx="1277606" cy="11709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C5CA9251-0428-ED54-B36D-AE0A09046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71"/>
          <a:stretch>
            <a:fillRect/>
          </a:stretch>
        </p:blipFill>
        <p:spPr>
          <a:xfrm>
            <a:off x="4479005" y="5126335"/>
            <a:ext cx="1277606" cy="11487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DECF735C-ADE4-9530-6C55-4FA85BCA9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100" y="5139622"/>
            <a:ext cx="1286761" cy="11569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2BEA9A9-B78D-8543-1D0D-944872EED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295" y="5115636"/>
            <a:ext cx="1286762" cy="12049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AD21330A-2DD5-CFD1-92F7-31908DCBA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5115636"/>
            <a:ext cx="1277607" cy="11487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0A3B210-7480-D8D7-F0F0-644F657D7A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3" y="5115636"/>
            <a:ext cx="1277607" cy="11487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DB87EA4-7571-E342-4B64-3954A06E04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00" y="5126336"/>
            <a:ext cx="1277606" cy="1350452"/>
          </a:xfrm>
          <a:prstGeom prst="rect">
            <a:avLst/>
          </a:prstGeom>
        </p:spPr>
      </p:pic>
      <p:pic>
        <p:nvPicPr>
          <p:cNvPr id="45" name="Рисунок 4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238828E-2E23-9829-FBA2-D9058D139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75" y="687395"/>
            <a:ext cx="3748417" cy="34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4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CC1CE22-C81F-A0FC-A535-6C87204A5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E817011-6152-8FDF-6FC7-E742E4099C7B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EF33AF01-648B-4459-6F63-2BA9097365E2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3D9B99-2472-FC37-B1D4-B855C5329753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Расскажите куколке ещё раз, как нужно правильно мыть руки.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356454A-FF90-31BC-C1AA-2336DBD2B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9" y="642086"/>
            <a:ext cx="2780017" cy="24995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4469F4-67E1-F8DF-A25C-4B023AE19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0" y="642591"/>
            <a:ext cx="2780017" cy="24995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6C7AEC-5101-FC25-C1FC-9C6CB73D7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642086"/>
            <a:ext cx="2773920" cy="2542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9A8BC3-4CFA-7D8E-6AF4-1039F0EED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74" y="3780399"/>
            <a:ext cx="2780017" cy="29385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1C5A46-075B-F2F8-CAE2-BD1E11F0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6" y="3713335"/>
            <a:ext cx="2773920" cy="2554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8D127A-1A83-E0B1-9667-504341DC1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24" y="642591"/>
            <a:ext cx="2859272" cy="2499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0FA1A9-9505-FD81-5790-8734BCC7B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0" y="3774223"/>
            <a:ext cx="2780017" cy="2499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4FE91D-7F88-0935-1EFB-E0DBA859D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9" y="3670582"/>
            <a:ext cx="2780017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02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677033C-3FE0-ED40-A7ED-7EB9AF19F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2893740-2E9E-A95C-509A-35B48B12659A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27B2FA2B-A1BA-4BA0-1BDA-47978F1492B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F5707-2464-47AE-15F8-D4004382A43C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Теперь у куколки чистые руки. А давайте играть в игру «Скажи наоборот»?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C04F8C-6D91-BC67-5853-DB5F37D23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692611" y="451907"/>
            <a:ext cx="3073662" cy="60906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E1E9CE-5504-3C3D-DBBA-CD721C5E7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5889" r="27976" b="4305"/>
          <a:stretch>
            <a:fillRect/>
          </a:stretch>
        </p:blipFill>
        <p:spPr>
          <a:xfrm>
            <a:off x="7389698" y="431665"/>
            <a:ext cx="3073662" cy="6234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2AA0D4-0AA2-D86A-15EB-E6F25E17A75A}"/>
              </a:ext>
            </a:extLst>
          </p:cNvPr>
          <p:cNvSpPr txBox="1"/>
          <p:nvPr/>
        </p:nvSpPr>
        <p:spPr>
          <a:xfrm>
            <a:off x="10698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Например: 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дна куколка чистая, а другая наоборот (какая?)</a:t>
            </a:r>
          </a:p>
        </p:txBody>
      </p:sp>
    </p:spTree>
    <p:extLst>
      <p:ext uri="{BB962C8B-B14F-4D97-AF65-F5344CB8AC3E}">
        <p14:creationId xmlns:p14="http://schemas.microsoft.com/office/powerpoint/2010/main" val="272844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37BF1B-6763-5C9B-FB53-5E4900378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8903E94-FB2B-7C60-25B2-41975169F0CD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2DF9FAFA-590B-8627-71A2-7B406C82B4EB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A851F5-16FC-990F-06CA-A2A5B16BDB95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весёлая, а другая наоборот (какая?)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713A3C8-5722-D043-90FF-DF335EA9F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692611" y="451907"/>
            <a:ext cx="3073662" cy="60906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5746E8-59D0-5AE4-4770-52040CED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"/>
          <a:stretch>
            <a:fillRect/>
          </a:stretch>
        </p:blipFill>
        <p:spPr>
          <a:xfrm>
            <a:off x="5189558" y="-233463"/>
            <a:ext cx="6858000" cy="6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F9A52B5-5B80-C693-8C8B-5F264FE7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1FD1F1F-1297-EA66-FFE1-6E20F1CEE247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B54C6DE5-637C-4182-7BA0-0BE13CED2CAA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A68816-F658-2C68-9668-D7EB71FD9AEA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добрая, а другая наоборот (какая?)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97D9E09-F381-96D0-BE00-5C4003BDF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692611" y="451907"/>
            <a:ext cx="3073662" cy="60906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679947-3D5F-45B8-BEB9-D016A71A4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6437" r="25662" b="8071"/>
          <a:stretch>
            <a:fillRect/>
          </a:stretch>
        </p:blipFill>
        <p:spPr>
          <a:xfrm>
            <a:off x="7399603" y="451906"/>
            <a:ext cx="3246625" cy="60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F42917C-8AC5-AF22-77DC-648A1A502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5269E3B-012C-9FC1-B5F8-3DDD3BB1181A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BF3B38B6-CFD9-246D-C2B2-15548ADB1133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F70632-51F0-FF0F-F3BC-8D1E65A20552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худая, а другая наоборот (какая?)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3E23E48-CB53-9BEB-DD68-F7006EDFE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692611" y="451907"/>
            <a:ext cx="3073662" cy="60906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3A50DC-D38E-2B3B-46BB-B33AE6B04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5889" r="19363" b="6381"/>
          <a:stretch>
            <a:fillRect/>
          </a:stretch>
        </p:blipFill>
        <p:spPr>
          <a:xfrm>
            <a:off x="7093131" y="472129"/>
            <a:ext cx="3958046" cy="60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FADBFD3-7622-7F18-62BA-15957CDEA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E028848-038C-455E-06C5-1C1B7D2ABA6E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7B5021CC-DE58-7BEB-476F-FC3A9F0C3B7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6D727E-1AEE-6653-9EFD-332468265E1F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жадная, а другая наоборот (какая?)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DA7791-61AA-1484-8590-9218A7F2C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t="5890" r="27651" b="9143"/>
          <a:stretch>
            <a:fillRect/>
          </a:stretch>
        </p:blipFill>
        <p:spPr>
          <a:xfrm>
            <a:off x="7532242" y="419582"/>
            <a:ext cx="3065352" cy="5824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08D4DCC-1329-3462-A57D-ED790C25E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7809" r="24586" b="5889"/>
          <a:stretch>
            <a:fillRect/>
          </a:stretch>
        </p:blipFill>
        <p:spPr>
          <a:xfrm>
            <a:off x="1436914" y="535576"/>
            <a:ext cx="3304903" cy="59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14A8C8A-1334-EAC8-0689-BB250AB4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F75553F-F82A-1CA4-54B9-193AEAF6ADBA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3C31DB18-BDD5-0B3C-4C74-6414C9D5C91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DD7AA6-2130-226A-E5B7-AE5993D9DCBA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опрятная, а другая наоборот (какая?)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162799-99DE-CA8D-EC63-3DC89EEE4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692611" y="451907"/>
            <a:ext cx="3073662" cy="60906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256D2B-C27A-D3A6-7B8A-5C6EB3277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3" t="7269" r="22601" b="4706"/>
          <a:stretch>
            <a:fillRect/>
          </a:stretch>
        </p:blipFill>
        <p:spPr>
          <a:xfrm>
            <a:off x="7080069" y="451907"/>
            <a:ext cx="3749040" cy="60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0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88E0134-349B-30F0-2C35-AFD27BE5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73F2E91-4EDA-6C74-99D9-60C332141CC7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9DB4183F-F3CE-29B5-3172-BF2F17F155AF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897122-10F9-6A4E-BC4F-DBBDE968045B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умная, а другая наоборот (какая?)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04187E-FFE7-F157-9696-F888A52C0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9490" r="10914" b="6688"/>
          <a:stretch>
            <a:fillRect/>
          </a:stretch>
        </p:blipFill>
        <p:spPr>
          <a:xfrm>
            <a:off x="6871061" y="627016"/>
            <a:ext cx="4271554" cy="5538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E46A59-B39F-4ED9-0708-8A115FB9E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9040" r="9491" b="4305"/>
          <a:stretch>
            <a:fillRect/>
          </a:stretch>
        </p:blipFill>
        <p:spPr>
          <a:xfrm>
            <a:off x="853442" y="424016"/>
            <a:ext cx="4632960" cy="59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C87311A-E7D1-25BB-85BA-8E5B91CBF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35" y="64987"/>
            <a:ext cx="4974006" cy="68580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B3D41428-15C3-9DCF-A16D-BB33617A8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t="11080" r="25856" b="3406"/>
          <a:stretch>
            <a:fillRect/>
          </a:stretch>
        </p:blipFill>
        <p:spPr>
          <a:xfrm>
            <a:off x="2299438" y="-32337"/>
            <a:ext cx="3636000" cy="6825255"/>
          </a:xfrm>
          <a:prstGeom prst="rect">
            <a:avLst/>
          </a:prstGeom>
        </p:spPr>
      </p:pic>
      <p:pic>
        <p:nvPicPr>
          <p:cNvPr id="110" name="шея">
            <a:extLst>
              <a:ext uri="{FF2B5EF4-FFF2-40B4-BE49-F238E27FC236}">
                <a16:creationId xmlns:a16="http://schemas.microsoft.com/office/drawing/2014/main" xmlns="" id="{98E09BC8-56F1-C13D-09E5-427F1F54A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521" y="2715427"/>
            <a:ext cx="615749" cy="323116"/>
          </a:xfrm>
          <a:prstGeom prst="rect">
            <a:avLst/>
          </a:prstGeom>
        </p:spPr>
      </p:pic>
      <p:pic>
        <p:nvPicPr>
          <p:cNvPr id="10" name="руки">
            <a:extLst>
              <a:ext uri="{FF2B5EF4-FFF2-40B4-BE49-F238E27FC236}">
                <a16:creationId xmlns:a16="http://schemas.microsoft.com/office/drawing/2014/main" xmlns="" id="{CF5FAD3D-5DD7-8951-54F4-8171D6E94D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86705" y="2903878"/>
            <a:ext cx="3322608" cy="1859441"/>
          </a:xfrm>
          <a:custGeom>
            <a:avLst/>
            <a:gdLst>
              <a:gd name="csX0" fmla="*/ 0 w 3322608"/>
              <a:gd name="csY0" fmla="*/ 1826975 h 1859441"/>
              <a:gd name="csX1" fmla="*/ 68351 w 3322608"/>
              <a:gd name="csY1" fmla="*/ 1859441 h 1859441"/>
              <a:gd name="csX2" fmla="*/ 0 w 3322608"/>
              <a:gd name="csY2" fmla="*/ 1859441 h 1859441"/>
              <a:gd name="csX3" fmla="*/ 0 w 3322608"/>
              <a:gd name="csY3" fmla="*/ 0 h 1859441"/>
              <a:gd name="csX4" fmla="*/ 3322608 w 3322608"/>
              <a:gd name="csY4" fmla="*/ 0 h 1859441"/>
              <a:gd name="csX5" fmla="*/ 3322608 w 3322608"/>
              <a:gd name="csY5" fmla="*/ 1859441 h 1859441"/>
              <a:gd name="csX6" fmla="*/ 3176348 w 3322608"/>
              <a:gd name="csY6" fmla="*/ 1859441 h 1859441"/>
              <a:gd name="csX7" fmla="*/ 3313803 w 3322608"/>
              <a:gd name="csY7" fmla="*/ 1794151 h 1859441"/>
              <a:gd name="csX8" fmla="*/ 2989781 w 3322608"/>
              <a:gd name="csY8" fmla="*/ 1111996 h 1859441"/>
              <a:gd name="csX9" fmla="*/ 2182921 w 3322608"/>
              <a:gd name="csY9" fmla="*/ 1495253 h 1859441"/>
              <a:gd name="csX10" fmla="*/ 2355910 w 3322608"/>
              <a:gd name="csY10" fmla="*/ 1859441 h 1859441"/>
              <a:gd name="csX11" fmla="*/ 700218 w 3322608"/>
              <a:gd name="csY11" fmla="*/ 1859441 h 1859441"/>
              <a:gd name="csX12" fmla="*/ 907920 w 3322608"/>
              <a:gd name="csY12" fmla="*/ 1422171 h 1859441"/>
              <a:gd name="csX13" fmla="*/ 101061 w 3322608"/>
              <a:gd name="csY13" fmla="*/ 1038914 h 1859441"/>
              <a:gd name="csX14" fmla="*/ 0 w 3322608"/>
              <a:gd name="csY14" fmla="*/ 1251674 h 18594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322608" h="1859441">
                <a:moveTo>
                  <a:pt x="0" y="1826975"/>
                </a:moveTo>
                <a:lnTo>
                  <a:pt x="68351" y="1859441"/>
                </a:lnTo>
                <a:lnTo>
                  <a:pt x="0" y="1859441"/>
                </a:lnTo>
                <a:close/>
                <a:moveTo>
                  <a:pt x="0" y="0"/>
                </a:moveTo>
                <a:lnTo>
                  <a:pt x="3322608" y="0"/>
                </a:lnTo>
                <a:lnTo>
                  <a:pt x="3322608" y="1859441"/>
                </a:lnTo>
                <a:lnTo>
                  <a:pt x="3176348" y="1859441"/>
                </a:lnTo>
                <a:lnTo>
                  <a:pt x="3313803" y="1794151"/>
                </a:lnTo>
                <a:lnTo>
                  <a:pt x="2989781" y="1111996"/>
                </a:lnTo>
                <a:lnTo>
                  <a:pt x="2182921" y="1495253"/>
                </a:lnTo>
                <a:lnTo>
                  <a:pt x="2355910" y="1859441"/>
                </a:lnTo>
                <a:lnTo>
                  <a:pt x="700218" y="1859441"/>
                </a:lnTo>
                <a:lnTo>
                  <a:pt x="907920" y="1422171"/>
                </a:lnTo>
                <a:lnTo>
                  <a:pt x="101061" y="1038914"/>
                </a:lnTo>
                <a:lnTo>
                  <a:pt x="0" y="1251674"/>
                </a:lnTo>
                <a:close/>
              </a:path>
            </a:pathLst>
          </a:cu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0F0D5A4E-D79C-C636-52FD-8165F6C8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6265"/>
          <a:stretch>
            <a:fillRect/>
          </a:stretch>
        </p:blipFill>
        <p:spPr>
          <a:xfrm>
            <a:off x="2808444" y="4431290"/>
            <a:ext cx="2414225" cy="1939877"/>
          </a:xfrm>
          <a:prstGeom prst="rect">
            <a:avLst/>
          </a:prstGeom>
        </p:spPr>
      </p:pic>
      <p:pic>
        <p:nvPicPr>
          <p:cNvPr id="93" name="туловище">
            <a:extLst>
              <a:ext uri="{FF2B5EF4-FFF2-40B4-BE49-F238E27FC236}">
                <a16:creationId xmlns:a16="http://schemas.microsoft.com/office/drawing/2014/main" xmlns="" id="{CC820095-8317-C846-DC8B-7B573566C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0838" y="2681997"/>
            <a:ext cx="1774090" cy="2432515"/>
          </a:xfrm>
          <a:prstGeom prst="rect">
            <a:avLst/>
          </a:prstGeom>
        </p:spPr>
      </p:pic>
      <p:pic>
        <p:nvPicPr>
          <p:cNvPr id="30" name="голова">
            <a:extLst>
              <a:ext uri="{FF2B5EF4-FFF2-40B4-BE49-F238E27FC236}">
                <a16:creationId xmlns:a16="http://schemas.microsoft.com/office/drawing/2014/main" xmlns="" id="{C5141A35-05C0-AF0B-92C4-223126A86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0156" y="749432"/>
            <a:ext cx="1853345" cy="198746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1D1D9E40-CB2A-2D28-FFF7-4DE5C7515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707" y="1784324"/>
            <a:ext cx="384081" cy="2743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9C3B4C90-78F5-6192-8AB3-86F9EB9FC3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7073" y="2120464"/>
            <a:ext cx="969348" cy="3535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CB783E0C-1338-D77A-2FEB-FA899C563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8870" y="1267640"/>
            <a:ext cx="1615580" cy="292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8C533D4-3E7D-90C3-3964-F93E74ECF1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3189" y="150579"/>
            <a:ext cx="3535986" cy="146926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4CD4E7CE-F77A-06D2-AA6F-49114B291B00}"/>
              </a:ext>
            </a:extLst>
          </p:cNvPr>
          <p:cNvGrpSpPr/>
          <p:nvPr/>
        </p:nvGrpSpPr>
        <p:grpSpPr>
          <a:xfrm>
            <a:off x="2802517" y="1546175"/>
            <a:ext cx="2418578" cy="597460"/>
            <a:chOff x="2766185" y="1578876"/>
            <a:chExt cx="2418578" cy="597460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043981FE-BA9E-41E9-8096-709BECA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66185" y="1578876"/>
              <a:ext cx="390178" cy="59746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062FE973-2033-337F-FA83-18D2654F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4794585" y="1578876"/>
              <a:ext cx="390178" cy="597460"/>
            </a:xfrm>
            <a:prstGeom prst="rect">
              <a:avLst/>
            </a:prstGeom>
          </p:spPr>
        </p:pic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581F6565-4C0F-EEDA-47FC-383BD237E8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1882" y="1464190"/>
            <a:ext cx="1707028" cy="615749"/>
          </a:xfrm>
          <a:prstGeom prst="rect">
            <a:avLst/>
          </a:prstGeom>
        </p:spPr>
      </p:pic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36FF2644-1638-B61C-A9E6-E708136C829C}"/>
              </a:ext>
            </a:extLst>
          </p:cNvPr>
          <p:cNvSpPr/>
          <p:nvPr/>
        </p:nvSpPr>
        <p:spPr>
          <a:xfrm>
            <a:off x="4364073" y="1994683"/>
            <a:ext cx="450855" cy="426639"/>
          </a:xfrm>
          <a:prstGeom prst="ellipse">
            <a:avLst/>
          </a:prstGeom>
          <a:solidFill>
            <a:srgbClr val="FE90A8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24E43029-2D10-CFD3-B0A3-490F465AE046}"/>
              </a:ext>
            </a:extLst>
          </p:cNvPr>
          <p:cNvSpPr/>
          <p:nvPr/>
        </p:nvSpPr>
        <p:spPr>
          <a:xfrm>
            <a:off x="3208566" y="1994683"/>
            <a:ext cx="450855" cy="426639"/>
          </a:xfrm>
          <a:prstGeom prst="ellipse">
            <a:avLst/>
          </a:prstGeom>
          <a:solidFill>
            <a:srgbClr val="FE90A8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2E05B3-BA9B-BFB6-9381-EF201C6001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3735"/>
          <a:stretch>
            <a:fillRect/>
          </a:stretch>
        </p:blipFill>
        <p:spPr>
          <a:xfrm>
            <a:off x="2804632" y="6371167"/>
            <a:ext cx="2414225" cy="376804"/>
          </a:xfrm>
          <a:prstGeom prst="rect">
            <a:avLst/>
          </a:prstGeom>
        </p:spPr>
      </p:pic>
      <p:pic>
        <p:nvPicPr>
          <p:cNvPr id="18" name="Ладони">
            <a:extLst>
              <a:ext uri="{FF2B5EF4-FFF2-40B4-BE49-F238E27FC236}">
                <a16:creationId xmlns:a16="http://schemas.microsoft.com/office/drawing/2014/main" xmlns="" id="{31B8E9D7-B750-EE4B-6339-94A22A93A1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62682" r="29663" b="28256"/>
          <a:stretch>
            <a:fillRect/>
          </a:stretch>
        </p:blipFill>
        <p:spPr>
          <a:xfrm>
            <a:off x="2464405" y="4081911"/>
            <a:ext cx="3167208" cy="725820"/>
          </a:xfrm>
          <a:custGeom>
            <a:avLst/>
            <a:gdLst>
              <a:gd name="csX0" fmla="*/ 2731993 w 3167208"/>
              <a:gd name="csY0" fmla="*/ 0 h 725820"/>
              <a:gd name="csX1" fmla="*/ 3167208 w 3167208"/>
              <a:gd name="csY1" fmla="*/ 0 h 725820"/>
              <a:gd name="csX2" fmla="*/ 3167208 w 3167208"/>
              <a:gd name="csY2" fmla="*/ 725820 h 725820"/>
              <a:gd name="csX3" fmla="*/ 2350523 w 3167208"/>
              <a:gd name="csY3" fmla="*/ 725820 h 725820"/>
              <a:gd name="csX4" fmla="*/ 2350523 w 3167208"/>
              <a:gd name="csY4" fmla="*/ 167055 h 725820"/>
              <a:gd name="csX5" fmla="*/ 0 w 3167208"/>
              <a:gd name="csY5" fmla="*/ 0 h 725820"/>
              <a:gd name="csX6" fmla="*/ 343954 w 3167208"/>
              <a:gd name="csY6" fmla="*/ 0 h 725820"/>
              <a:gd name="csX7" fmla="*/ 744161 w 3167208"/>
              <a:gd name="csY7" fmla="*/ 175261 h 725820"/>
              <a:gd name="csX8" fmla="*/ 744161 w 3167208"/>
              <a:gd name="csY8" fmla="*/ 725820 h 725820"/>
              <a:gd name="csX9" fmla="*/ 0 w 3167208"/>
              <a:gd name="csY9" fmla="*/ 725820 h 7258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167208" h="725820">
                <a:moveTo>
                  <a:pt x="2731993" y="0"/>
                </a:moveTo>
                <a:lnTo>
                  <a:pt x="3167208" y="0"/>
                </a:lnTo>
                <a:lnTo>
                  <a:pt x="3167208" y="725820"/>
                </a:lnTo>
                <a:lnTo>
                  <a:pt x="2350523" y="725820"/>
                </a:lnTo>
                <a:lnTo>
                  <a:pt x="2350523" y="167055"/>
                </a:lnTo>
                <a:close/>
                <a:moveTo>
                  <a:pt x="0" y="0"/>
                </a:moveTo>
                <a:lnTo>
                  <a:pt x="343954" y="0"/>
                </a:lnTo>
                <a:lnTo>
                  <a:pt x="744161" y="175261"/>
                </a:lnTo>
                <a:lnTo>
                  <a:pt x="744161" y="725820"/>
                </a:lnTo>
                <a:lnTo>
                  <a:pt x="0" y="725820"/>
                </a:lnTo>
                <a:close/>
              </a:path>
            </a:pathLst>
          </a:cu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A4CBA9D-D359-35AC-2ADD-3AA162EC6B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r="13150" b="27895"/>
          <a:stretch>
            <a:fillRect/>
          </a:stretch>
        </p:blipFill>
        <p:spPr>
          <a:xfrm>
            <a:off x="6428251" y="-32337"/>
            <a:ext cx="5769937" cy="695532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C25A242-47DA-0640-8D89-C286A3C65D50}"/>
              </a:ext>
            </a:extLst>
          </p:cNvPr>
          <p:cNvSpPr txBox="1"/>
          <p:nvPr/>
        </p:nvSpPr>
        <p:spPr>
          <a:xfrm>
            <a:off x="7273444" y="0"/>
            <a:ext cx="4971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Расскажите, что Лиза нарисовала своей куколке.</a:t>
            </a:r>
          </a:p>
        </p:txBody>
      </p:sp>
    </p:spTree>
    <p:extLst>
      <p:ext uri="{BB962C8B-B14F-4D97-AF65-F5344CB8AC3E}">
        <p14:creationId xmlns:p14="http://schemas.microsoft.com/office/powerpoint/2010/main" val="32403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CF5E83-FDCB-3B60-5DB5-4941A92A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FB7AB99-7880-63E7-68F7-DC99901D6907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AEF95850-3912-F988-8E34-348124DF42F3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783857-7D82-803E-3ECA-45BD1DDC0387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Одна куколка трусливая, а другая наоборот (какая?)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007131-8F94-1C7F-C6B2-827206E90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t="11480" r="1935" b="5889"/>
          <a:stretch>
            <a:fillRect/>
          </a:stretch>
        </p:blipFill>
        <p:spPr>
          <a:xfrm>
            <a:off x="783774" y="418010"/>
            <a:ext cx="5986587" cy="5942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1467F3-030A-B00D-F193-5D127AA64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2" t="5889" r="25936" b="7790"/>
          <a:stretch>
            <a:fillRect/>
          </a:stretch>
        </p:blipFill>
        <p:spPr>
          <a:xfrm>
            <a:off x="6912429" y="440964"/>
            <a:ext cx="3838302" cy="57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1E3AD09-DC4D-2E65-E88B-FA2F21BD6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19B5C09-4AD9-D34D-7DB4-F9FE93C03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3" y="64987"/>
            <a:ext cx="4595271" cy="6335813"/>
          </a:xfrm>
          <a:prstGeom prst="rect">
            <a:avLst/>
          </a:prstGeom>
        </p:spPr>
      </p:pic>
      <p:pic>
        <p:nvPicPr>
          <p:cNvPr id="5" name="целая">
            <a:extLst>
              <a:ext uri="{FF2B5EF4-FFF2-40B4-BE49-F238E27FC236}">
                <a16:creationId xmlns:a16="http://schemas.microsoft.com/office/drawing/2014/main" xmlns="" id="{F6483CAB-0BD3-A27E-7D22-0832D9FE0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13095" r="28571"/>
          <a:stretch>
            <a:fillRect/>
          </a:stretch>
        </p:blipFill>
        <p:spPr>
          <a:xfrm>
            <a:off x="2016460" y="143632"/>
            <a:ext cx="3268475" cy="6391042"/>
          </a:xfrm>
          <a:prstGeom prst="rect">
            <a:avLst/>
          </a:prstGeom>
        </p:spPr>
      </p:pic>
      <p:pic>
        <p:nvPicPr>
          <p:cNvPr id="3" name="Untitled-20260217-144827-9937">
            <a:hlinkClick r:id="" action="ppaction://media"/>
            <a:extLst>
              <a:ext uri="{FF2B5EF4-FFF2-40B4-BE49-F238E27FC236}">
                <a16:creationId xmlns:a16="http://schemas.microsoft.com/office/drawing/2014/main" xmlns="" id="{B1B6C816-0F15-3D75-17CD-B18EFED7F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6"/>
                </p14:media>
              </p:ext>
            </p:extLst>
          </p:nvPr>
        </p:nvPicPr>
        <p:blipFill>
          <a:blip r:embed="rId8"/>
          <a:srcRect l="9175" t="1942" r="7363" b="4852"/>
          <a:stretch>
            <a:fillRect/>
          </a:stretch>
        </p:blipFill>
        <p:spPr>
          <a:xfrm>
            <a:off x="1987885" y="221382"/>
            <a:ext cx="3819799" cy="5998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D5F9C9-50A6-4B71-1054-72AD5AFDD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r="13150" b="27895"/>
          <a:stretch>
            <a:fillRect/>
          </a:stretch>
        </p:blipFill>
        <p:spPr>
          <a:xfrm>
            <a:off x="6428251" y="-32337"/>
            <a:ext cx="5769937" cy="6955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D8CE59-EF89-75AD-A414-5EA08DADB62D}"/>
              </a:ext>
            </a:extLst>
          </p:cNvPr>
          <p:cNvSpPr txBox="1"/>
          <p:nvPr/>
        </p:nvSpPr>
        <p:spPr>
          <a:xfrm>
            <a:off x="0" y="6474520"/>
            <a:ext cx="12422777" cy="369332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Лиза так полюбила рисовать куколок, что стала рисовать их каждый день. И у неё получаются совсем разные куколки!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57EE28-7301-D12E-F65B-B7DEE2D135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6481" y="-32337"/>
            <a:ext cx="1097503" cy="1145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E989DE-C564-00CB-750F-1C464F7E00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2" y="-32337"/>
            <a:ext cx="1097503" cy="11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TS_3570268 (online-audio-converter.com).wav"/>
          </p:stSnd>
        </p:sndAc>
      </p:transition>
    </mc:Choice>
    <mc:Fallback xmlns="">
      <p:transition spd="slow">
        <p:sndAc>
          <p:stSnd>
            <p:snd r:embed="rId11" name="TTS_3570268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0D1744-4094-12BB-DDF6-70F7177C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E8B7469-8469-222D-027E-EA2EBE6CD473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770D3232-D2D9-5649-7E30-1E26E3A61B72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ABCB50-FB0B-D078-959F-B6F5C4EE52A0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светлые волосы, то она какая? Светловолосая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0EFC63-D490-CDBC-EE3F-3B3FA1F79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6525" r="25130" b="4304"/>
          <a:stretch>
            <a:fillRect/>
          </a:stretch>
        </p:blipFill>
        <p:spPr>
          <a:xfrm>
            <a:off x="4455707" y="447472"/>
            <a:ext cx="3326421" cy="61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83E218A-A6B4-84B2-180F-6F865639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6A7C6B9-AB0B-CF11-360A-E8C389099FE7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2A844F38-75CA-BC3A-7FF3-23A5F544069C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CBC061-3DA6-9F06-C714-C14D14D58C84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длинные волосы, то она какая? Длинноволосая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FED007-A5F5-DC10-EC7C-6061EB7D1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0" t="4761" r="9366" b="5889"/>
          <a:stretch>
            <a:fillRect/>
          </a:stretch>
        </p:blipFill>
        <p:spPr>
          <a:xfrm>
            <a:off x="3540034" y="326570"/>
            <a:ext cx="5342709" cy="61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D375D7C-EC9E-DAD6-111E-B62365B74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34A8275-05BC-FEAB-30E2-739FF20A57B8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120700A4-F9E3-B250-049F-3B9215493C4A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112E1D-4A74-B238-AF51-0911B32F8AD2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зелёные глаза,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6BA86E-5D06-6899-8B57-B37D7E77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FF6011-4E6D-D62E-DF9F-370F6BD7A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B99F39D-918A-E1A7-9DBC-7D76C4C0BEEB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B38FEDC5-8A87-3301-C806-4B16F6CDDF17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AAE7B1-9F88-24A0-3B24-DB46FEB306D5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карие глаза,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488127-26B3-C2BA-647F-46EEE300F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9188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D8D55EA-A6E3-4FEE-D647-B589D164B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0DD3BCC-EF8A-B568-9F6E-9A638E8141BE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002AD33F-0A26-4350-66A7-917FE0DDCB7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865268-3486-E2E3-401E-4E422F76D9C3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белые зубы,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A7F4F2-6338-8B3B-1001-CEE119102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5" r="25365" b="5889"/>
          <a:stretch>
            <a:fillRect/>
          </a:stretch>
        </p:blipFill>
        <p:spPr>
          <a:xfrm>
            <a:off x="4475163" y="0"/>
            <a:ext cx="3310300" cy="64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E667D1D-4422-4711-82D0-5BA9485B1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5DD1DC5-DA4A-46EA-95EB-191D6572E814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067CE1CC-A9C1-E6AC-B1BD-A19D5412E1B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1C47EA-193F-10ED-B437-18DA39AC5883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длинны ноги,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8F2EF1E-B02A-7F25-5872-958B2CFC4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996C225-7CDD-8F7F-F3B9-8119050CB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C8162F4-6726-AFA2-4735-40FD0F45F853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DA752365-079C-9478-2F1B-BAFF54E66783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A37E99-E961-7E50-CBAF-01EDC32FE282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тёмная кожа,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7B0CAA-9090-377D-5EF3-085863DB2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FC9C445-991E-65AE-D1D8-60A49BE0D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E885323-3D20-13EE-D904-F0E208736FFD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ACF2B5CC-32D5-B9F1-8D95-4F547C4C27B2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7A78A4-8121-F0C7-2011-47689F11C643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узкие глаза,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832E1A-18DE-F4E2-9F42-907FC5810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14889" b="4304"/>
          <a:stretch>
            <a:fillRect/>
          </a:stretch>
        </p:blipFill>
        <p:spPr>
          <a:xfrm>
            <a:off x="4167050" y="0"/>
            <a:ext cx="4336869" cy="65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B256766-270E-E096-2720-CB26D878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DE7B8CE-0758-3156-9128-9C00C6BD2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35" y="64987"/>
            <a:ext cx="4974006" cy="6858000"/>
          </a:xfrm>
          <a:prstGeom prst="rect">
            <a:avLst/>
          </a:prstGeom>
        </p:spPr>
      </p:pic>
      <p:pic>
        <p:nvPicPr>
          <p:cNvPr id="5" name="целая">
            <a:extLst>
              <a:ext uri="{FF2B5EF4-FFF2-40B4-BE49-F238E27FC236}">
                <a16:creationId xmlns:a16="http://schemas.microsoft.com/office/drawing/2014/main" xmlns="" id="{D86A08A8-031E-7741-655A-8ADB6D681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13095" r="28571"/>
          <a:stretch>
            <a:fillRect/>
          </a:stretch>
        </p:blipFill>
        <p:spPr>
          <a:xfrm>
            <a:off x="2175094" y="143631"/>
            <a:ext cx="3537857" cy="6917781"/>
          </a:xfrm>
          <a:prstGeom prst="rect">
            <a:avLst/>
          </a:prstGeom>
        </p:spPr>
      </p:pic>
      <p:pic>
        <p:nvPicPr>
          <p:cNvPr id="3" name="Untitled-20260217-144827-9937">
            <a:hlinkClick r:id="" action="ppaction://media"/>
            <a:extLst>
              <a:ext uri="{FF2B5EF4-FFF2-40B4-BE49-F238E27FC236}">
                <a16:creationId xmlns:a16="http://schemas.microsoft.com/office/drawing/2014/main" xmlns="" id="{803184A9-A60E-4EE1-0B0C-0B8E37CD12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6"/>
                </p14:media>
              </p:ext>
            </p:extLst>
          </p:nvPr>
        </p:nvPicPr>
        <p:blipFill>
          <a:blip r:embed="rId8"/>
          <a:srcRect l="9175" t="1942" r="7363" b="4852"/>
          <a:stretch>
            <a:fillRect/>
          </a:stretch>
        </p:blipFill>
        <p:spPr>
          <a:xfrm>
            <a:off x="2101081" y="221382"/>
            <a:ext cx="4134620" cy="6492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C984CD-CC0D-77CD-4265-715D1C1EE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r="13150" b="27895"/>
          <a:stretch>
            <a:fillRect/>
          </a:stretch>
        </p:blipFill>
        <p:spPr>
          <a:xfrm>
            <a:off x="6428251" y="-32337"/>
            <a:ext cx="5769937" cy="69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TS_3561633 (online-audio-converter.com).wav"/>
          </p:stSnd>
        </p:sndAc>
      </p:transition>
    </mc:Choice>
    <mc:Fallback xmlns="">
      <p:transition spd="slow">
        <p:sndAc>
          <p:stSnd>
            <p:snd r:embed="rId10" name="TTS_3561633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ABA11BA-991B-20C4-850E-390FCE0C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64C4BEA-D34A-BCA3-9B39-A16C9A932101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522F5BF6-7D41-8744-8661-AC37B67993DE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C0FFC0-AB7D-D462-E5B5-D48612D37AD8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чёрные брови,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442CD6-021B-A979-52A6-97F68522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E1CFB6A-C8BD-B500-DBDA-DBB962A40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B316E82-BBC0-1C8A-D6BA-B40B400D5BAD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95F33631-311F-B668-43F0-746BA2823E7F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3D2859-E9A4-6420-4106-483654713915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Если у куколки толстые щёки, то она какая?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88EAEB-9680-EAA0-0838-8173C8433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20194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CB6B1F-04D9-9A3C-53DB-AF827EC7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4797036-23D4-9DD9-51EC-91699B217F4B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818E3DA7-14DC-2200-BEB0-1988B104AF81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EE5994-71C8-00E4-C882-3C4F168FAFBD}"/>
              </a:ext>
            </a:extLst>
          </p:cNvPr>
          <p:cNvSpPr txBox="1"/>
          <p:nvPr/>
        </p:nvSpPr>
        <p:spPr>
          <a:xfrm>
            <a:off x="0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</a:rPr>
              <a:t>Лиза так увлеклась, что нарисовала не одну куколку, а целую выставку! Теперь куколок стало много-много.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2282FE0-1476-750D-07E8-EE14B9654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8917" r="27277" b="5101"/>
          <a:stretch>
            <a:fillRect/>
          </a:stretch>
        </p:blipFill>
        <p:spPr>
          <a:xfrm>
            <a:off x="6877731" y="478799"/>
            <a:ext cx="3022297" cy="58966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76C4ABB-F602-CADA-310E-0AB5F06D5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t="8191" r="29265" b="4304"/>
          <a:stretch>
            <a:fillRect/>
          </a:stretch>
        </p:blipFill>
        <p:spPr>
          <a:xfrm>
            <a:off x="9319338" y="411366"/>
            <a:ext cx="2775872" cy="60011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E220721-3BE3-F794-9512-A4DCAC16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714" r="29555" b="5524"/>
          <a:stretch>
            <a:fillRect/>
          </a:stretch>
        </p:blipFill>
        <p:spPr>
          <a:xfrm>
            <a:off x="2434546" y="399671"/>
            <a:ext cx="2775872" cy="58129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DF85708-264E-9EAA-FCD8-1A3F84C6D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9210" r="26815" b="4808"/>
          <a:stretch>
            <a:fillRect/>
          </a:stretch>
        </p:blipFill>
        <p:spPr>
          <a:xfrm>
            <a:off x="69027" y="429194"/>
            <a:ext cx="3043126" cy="58966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DAF46CE-4D35-228E-0900-102DA9050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4526838" y="348465"/>
            <a:ext cx="3073662" cy="60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34F031-2092-D63F-79FC-13151364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E9BB67B-5CD1-0035-4B28-B7CD88E1C26F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D78489EE-B8A6-6FCA-BE46-58F5BF34510F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E8D4BB1-7985-12C2-10FB-A8854A825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8917" r="27277" b="5101"/>
          <a:stretch>
            <a:fillRect/>
          </a:stretch>
        </p:blipFill>
        <p:spPr>
          <a:xfrm>
            <a:off x="8302220" y="1197301"/>
            <a:ext cx="2136410" cy="41682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18A9418-7F63-71F4-3505-2D4F306F6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t="8191" r="29265" b="4304"/>
          <a:stretch>
            <a:fillRect/>
          </a:stretch>
        </p:blipFill>
        <p:spPr>
          <a:xfrm>
            <a:off x="10066269" y="1123430"/>
            <a:ext cx="1962216" cy="42420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130DCB3-00E2-1135-84F8-B2C2C1E36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714" r="29555" b="5524"/>
          <a:stretch>
            <a:fillRect/>
          </a:stretch>
        </p:blipFill>
        <p:spPr>
          <a:xfrm>
            <a:off x="6782510" y="1179513"/>
            <a:ext cx="1962216" cy="41090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65E5963-9E0C-1852-4D25-2D5CFB8B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9210" r="26815" b="4808"/>
          <a:stretch>
            <a:fillRect/>
          </a:stretch>
        </p:blipFill>
        <p:spPr>
          <a:xfrm>
            <a:off x="5121930" y="1192213"/>
            <a:ext cx="2151134" cy="416820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88FE375-C94D-8444-E2BC-060B14B02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9414" r="27301"/>
          <a:stretch>
            <a:fillRect/>
          </a:stretch>
        </p:blipFill>
        <p:spPr>
          <a:xfrm>
            <a:off x="193580" y="1141413"/>
            <a:ext cx="2172719" cy="4305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F6A401-1A5E-141F-BB3E-39940684AA6E}"/>
              </a:ext>
            </a:extLst>
          </p:cNvPr>
          <p:cNvSpPr txBox="1"/>
          <p:nvPr/>
        </p:nvSpPr>
        <p:spPr>
          <a:xfrm>
            <a:off x="-193581" y="65628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/>
              <a:t>У куколки нос, а у куколок много носов.</a:t>
            </a:r>
            <a:r>
              <a:rPr lang="ru-RU" dirty="0">
                <a:solidFill>
                  <a:prstClr val="black"/>
                </a:solidFill>
              </a:rPr>
              <a:t> У куколки рот, а у куколок много …. (лоб, живот, рука, глаз, ухо и т.д.)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7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6FB6171-F964-6E70-B91B-D4A9B419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2AB9EF4-C2D9-DBFB-858F-52CD4E2B29CE}"/>
              </a:ext>
            </a:extLst>
          </p:cNvPr>
          <p:cNvSpPr/>
          <p:nvPr/>
        </p:nvSpPr>
        <p:spPr>
          <a:xfrm>
            <a:off x="193581" y="201947"/>
            <a:ext cx="11804839" cy="6454106"/>
          </a:xfrm>
          <a:prstGeom prst="rect">
            <a:avLst/>
          </a:prstGeom>
          <a:solidFill>
            <a:schemeClr val="bg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Рамка 13">
            <a:extLst>
              <a:ext uri="{FF2B5EF4-FFF2-40B4-BE49-F238E27FC236}">
                <a16:creationId xmlns:a16="http://schemas.microsoft.com/office/drawing/2014/main" xmlns="" id="{68CAFE11-D61E-E7D5-6D3C-17BB82A43AC6}"/>
              </a:ext>
            </a:extLst>
          </p:cNvPr>
          <p:cNvSpPr/>
          <p:nvPr/>
        </p:nvSpPr>
        <p:spPr>
          <a:xfrm>
            <a:off x="-11395" y="0"/>
            <a:ext cx="12214791" cy="6858000"/>
          </a:xfrm>
          <a:prstGeom prst="frame">
            <a:avLst>
              <a:gd name="adj1" fmla="val 2361"/>
            </a:avLst>
          </a:prstGeom>
          <a:solidFill>
            <a:srgbClr val="FFD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FB3E440-E568-ADDE-6672-E141C83D2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58" y="313608"/>
            <a:ext cx="4500528" cy="6205184"/>
          </a:xfrm>
          <a:prstGeom prst="rect">
            <a:avLst/>
          </a:prstGeom>
        </p:spPr>
      </p:pic>
      <p:pic>
        <p:nvPicPr>
          <p:cNvPr id="3" name="Untitled-20260219-162101-7923">
            <a:hlinkClick r:id="" action="ppaction://media"/>
            <a:extLst>
              <a:ext uri="{FF2B5EF4-FFF2-40B4-BE49-F238E27FC236}">
                <a16:creationId xmlns:a16="http://schemas.microsoft.com/office/drawing/2014/main" xmlns="" id="{7A3081CE-D8FD-D67A-D377-CDFC0D3D2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3231" b="4287"/>
          <a:stretch>
            <a:fillRect/>
          </a:stretch>
        </p:blipFill>
        <p:spPr>
          <a:xfrm>
            <a:off x="4109459" y="442421"/>
            <a:ext cx="3830269" cy="589478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710B2B7-C530-BE8D-B18A-A51D520A8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5828" y="0"/>
            <a:ext cx="1097503" cy="114522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557A2A7-EE36-CC4F-BCF8-D3FAC0B58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9" y="0"/>
            <a:ext cx="1097503" cy="11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TS_3570521 (online-audio-converter.com).wav"/>
          </p:stSnd>
        </p:sndAc>
      </p:transition>
    </mc:Choice>
    <mc:Fallback xmlns="">
      <p:transition spd="slow">
        <p:sndAc>
          <p:stSnd>
            <p:snd r:embed="rId9" name="TTS_3570521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E22DAF2-C4FC-3C7E-5530-39303946B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BB0EF59-DF7B-C6A1-FA26-25B4A8B4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23" y="64987"/>
            <a:ext cx="4974006" cy="68580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A474D9C1-D9F1-2F02-E7F4-00AD52116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t="11080" r="25856" b="3406"/>
          <a:stretch>
            <a:fillRect/>
          </a:stretch>
        </p:blipFill>
        <p:spPr>
          <a:xfrm>
            <a:off x="4454826" y="-32337"/>
            <a:ext cx="3636000" cy="6825255"/>
          </a:xfrm>
          <a:prstGeom prst="rect">
            <a:avLst/>
          </a:prstGeom>
        </p:spPr>
      </p:pic>
      <p:pic>
        <p:nvPicPr>
          <p:cNvPr id="110" name="шея">
            <a:extLst>
              <a:ext uri="{FF2B5EF4-FFF2-40B4-BE49-F238E27FC236}">
                <a16:creationId xmlns:a16="http://schemas.microsoft.com/office/drawing/2014/main" xmlns="" id="{04EDC1CE-CFF7-0CD8-0E25-A89434F65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909" y="2715427"/>
            <a:ext cx="615749" cy="323116"/>
          </a:xfrm>
          <a:prstGeom prst="rect">
            <a:avLst/>
          </a:prstGeom>
        </p:spPr>
      </p:pic>
      <p:pic>
        <p:nvPicPr>
          <p:cNvPr id="10" name="руки">
            <a:extLst>
              <a:ext uri="{FF2B5EF4-FFF2-40B4-BE49-F238E27FC236}">
                <a16:creationId xmlns:a16="http://schemas.microsoft.com/office/drawing/2014/main" xmlns="" id="{C86C699F-9706-1F89-4B7C-417DC07618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2093" y="2903878"/>
            <a:ext cx="3322608" cy="1859441"/>
          </a:xfrm>
          <a:custGeom>
            <a:avLst/>
            <a:gdLst>
              <a:gd name="csX0" fmla="*/ 0 w 3322608"/>
              <a:gd name="csY0" fmla="*/ 1826975 h 1859441"/>
              <a:gd name="csX1" fmla="*/ 68351 w 3322608"/>
              <a:gd name="csY1" fmla="*/ 1859441 h 1859441"/>
              <a:gd name="csX2" fmla="*/ 0 w 3322608"/>
              <a:gd name="csY2" fmla="*/ 1859441 h 1859441"/>
              <a:gd name="csX3" fmla="*/ 0 w 3322608"/>
              <a:gd name="csY3" fmla="*/ 0 h 1859441"/>
              <a:gd name="csX4" fmla="*/ 3322608 w 3322608"/>
              <a:gd name="csY4" fmla="*/ 0 h 1859441"/>
              <a:gd name="csX5" fmla="*/ 3322608 w 3322608"/>
              <a:gd name="csY5" fmla="*/ 1859441 h 1859441"/>
              <a:gd name="csX6" fmla="*/ 3176348 w 3322608"/>
              <a:gd name="csY6" fmla="*/ 1859441 h 1859441"/>
              <a:gd name="csX7" fmla="*/ 3313803 w 3322608"/>
              <a:gd name="csY7" fmla="*/ 1794151 h 1859441"/>
              <a:gd name="csX8" fmla="*/ 2989781 w 3322608"/>
              <a:gd name="csY8" fmla="*/ 1111996 h 1859441"/>
              <a:gd name="csX9" fmla="*/ 2182921 w 3322608"/>
              <a:gd name="csY9" fmla="*/ 1495253 h 1859441"/>
              <a:gd name="csX10" fmla="*/ 2355910 w 3322608"/>
              <a:gd name="csY10" fmla="*/ 1859441 h 1859441"/>
              <a:gd name="csX11" fmla="*/ 700218 w 3322608"/>
              <a:gd name="csY11" fmla="*/ 1859441 h 1859441"/>
              <a:gd name="csX12" fmla="*/ 907920 w 3322608"/>
              <a:gd name="csY12" fmla="*/ 1422171 h 1859441"/>
              <a:gd name="csX13" fmla="*/ 101061 w 3322608"/>
              <a:gd name="csY13" fmla="*/ 1038914 h 1859441"/>
              <a:gd name="csX14" fmla="*/ 0 w 3322608"/>
              <a:gd name="csY14" fmla="*/ 1251674 h 18594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322608" h="1859441">
                <a:moveTo>
                  <a:pt x="0" y="1826975"/>
                </a:moveTo>
                <a:lnTo>
                  <a:pt x="68351" y="1859441"/>
                </a:lnTo>
                <a:lnTo>
                  <a:pt x="0" y="1859441"/>
                </a:lnTo>
                <a:close/>
                <a:moveTo>
                  <a:pt x="0" y="0"/>
                </a:moveTo>
                <a:lnTo>
                  <a:pt x="3322608" y="0"/>
                </a:lnTo>
                <a:lnTo>
                  <a:pt x="3322608" y="1859441"/>
                </a:lnTo>
                <a:lnTo>
                  <a:pt x="3176348" y="1859441"/>
                </a:lnTo>
                <a:lnTo>
                  <a:pt x="3313803" y="1794151"/>
                </a:lnTo>
                <a:lnTo>
                  <a:pt x="2989781" y="1111996"/>
                </a:lnTo>
                <a:lnTo>
                  <a:pt x="2182921" y="1495253"/>
                </a:lnTo>
                <a:lnTo>
                  <a:pt x="2355910" y="1859441"/>
                </a:lnTo>
                <a:lnTo>
                  <a:pt x="700218" y="1859441"/>
                </a:lnTo>
                <a:lnTo>
                  <a:pt x="907920" y="1422171"/>
                </a:lnTo>
                <a:lnTo>
                  <a:pt x="101061" y="1038914"/>
                </a:lnTo>
                <a:lnTo>
                  <a:pt x="0" y="1251674"/>
                </a:lnTo>
                <a:close/>
              </a:path>
            </a:pathLst>
          </a:cu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ADA6B412-7D9C-621C-3A33-E1A1762A40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6265"/>
          <a:stretch>
            <a:fillRect/>
          </a:stretch>
        </p:blipFill>
        <p:spPr>
          <a:xfrm>
            <a:off x="4963832" y="4431290"/>
            <a:ext cx="2414225" cy="1939877"/>
          </a:xfrm>
          <a:prstGeom prst="rect">
            <a:avLst/>
          </a:prstGeom>
        </p:spPr>
      </p:pic>
      <p:pic>
        <p:nvPicPr>
          <p:cNvPr id="93" name="туловище">
            <a:extLst>
              <a:ext uri="{FF2B5EF4-FFF2-40B4-BE49-F238E27FC236}">
                <a16:creationId xmlns:a16="http://schemas.microsoft.com/office/drawing/2014/main" xmlns="" id="{A7078265-9B4F-6C86-EEDD-48D57369F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6226" y="2681997"/>
            <a:ext cx="1774090" cy="2432515"/>
          </a:xfrm>
          <a:prstGeom prst="rect">
            <a:avLst/>
          </a:prstGeom>
        </p:spPr>
      </p:pic>
      <p:pic>
        <p:nvPicPr>
          <p:cNvPr id="30" name="голова">
            <a:extLst>
              <a:ext uri="{FF2B5EF4-FFF2-40B4-BE49-F238E27FC236}">
                <a16:creationId xmlns:a16="http://schemas.microsoft.com/office/drawing/2014/main" xmlns="" id="{8E8F998D-E7D3-9228-CB4E-5A8283FC8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544" y="749432"/>
            <a:ext cx="1853345" cy="198746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82AFB9E-58B1-18AB-F59A-A14C5F04D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5095" y="1784324"/>
            <a:ext cx="384081" cy="2743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49E06DA4-2E2E-119D-CF7C-E6B929440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461" y="2120464"/>
            <a:ext cx="969348" cy="3535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EA7A3CE-A436-DF13-AF3B-F961419201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4258" y="1267640"/>
            <a:ext cx="1615580" cy="292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17AFE4E-9BA8-E10E-4D7A-C48D14B5B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8577" y="150579"/>
            <a:ext cx="3535986" cy="146926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414E01CC-CDB2-79E8-2461-885E5DE51D28}"/>
              </a:ext>
            </a:extLst>
          </p:cNvPr>
          <p:cNvGrpSpPr/>
          <p:nvPr/>
        </p:nvGrpSpPr>
        <p:grpSpPr>
          <a:xfrm>
            <a:off x="4957905" y="1546175"/>
            <a:ext cx="2418578" cy="597460"/>
            <a:chOff x="2766185" y="1578876"/>
            <a:chExt cx="2418578" cy="597460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C3FFCEB8-8070-F9F1-8932-5581EB6AB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66185" y="1578876"/>
              <a:ext cx="390178" cy="59746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1F56F687-4F90-3B7A-F80F-429293FC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4794585" y="1578876"/>
              <a:ext cx="390178" cy="597460"/>
            </a:xfrm>
            <a:prstGeom prst="rect">
              <a:avLst/>
            </a:prstGeom>
          </p:spPr>
        </p:pic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382138B1-E6C7-DA22-7F26-C9C5297A9B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7270" y="1464190"/>
            <a:ext cx="1707028" cy="615749"/>
          </a:xfrm>
          <a:prstGeom prst="rect">
            <a:avLst/>
          </a:prstGeom>
        </p:spPr>
      </p:pic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C2D1C9C5-6827-A203-ADD1-84A11FB9FF19}"/>
              </a:ext>
            </a:extLst>
          </p:cNvPr>
          <p:cNvSpPr/>
          <p:nvPr/>
        </p:nvSpPr>
        <p:spPr>
          <a:xfrm>
            <a:off x="6519461" y="1994683"/>
            <a:ext cx="450855" cy="426639"/>
          </a:xfrm>
          <a:prstGeom prst="ellipse">
            <a:avLst/>
          </a:prstGeom>
          <a:solidFill>
            <a:srgbClr val="FE90A8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6A731E59-A20D-6A4D-F181-B18DA6371256}"/>
              </a:ext>
            </a:extLst>
          </p:cNvPr>
          <p:cNvSpPr/>
          <p:nvPr/>
        </p:nvSpPr>
        <p:spPr>
          <a:xfrm>
            <a:off x="5363954" y="1994683"/>
            <a:ext cx="450855" cy="426639"/>
          </a:xfrm>
          <a:prstGeom prst="ellipse">
            <a:avLst/>
          </a:prstGeom>
          <a:solidFill>
            <a:srgbClr val="FE90A8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B7D5C2-EEC3-7959-54EB-0DB925CD52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3735"/>
          <a:stretch>
            <a:fillRect/>
          </a:stretch>
        </p:blipFill>
        <p:spPr>
          <a:xfrm>
            <a:off x="4960020" y="6371167"/>
            <a:ext cx="2414225" cy="376804"/>
          </a:xfrm>
          <a:prstGeom prst="rect">
            <a:avLst/>
          </a:prstGeom>
        </p:spPr>
      </p:pic>
      <p:pic>
        <p:nvPicPr>
          <p:cNvPr id="18" name="Ладони">
            <a:extLst>
              <a:ext uri="{FF2B5EF4-FFF2-40B4-BE49-F238E27FC236}">
                <a16:creationId xmlns:a16="http://schemas.microsoft.com/office/drawing/2014/main" xmlns="" id="{01BB7CBC-51F5-4EAE-9CF4-75BCD178ED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62682" r="29663" b="28256"/>
          <a:stretch>
            <a:fillRect/>
          </a:stretch>
        </p:blipFill>
        <p:spPr>
          <a:xfrm>
            <a:off x="4619793" y="4081911"/>
            <a:ext cx="3167208" cy="725820"/>
          </a:xfrm>
          <a:custGeom>
            <a:avLst/>
            <a:gdLst>
              <a:gd name="csX0" fmla="*/ 2731993 w 3167208"/>
              <a:gd name="csY0" fmla="*/ 0 h 725820"/>
              <a:gd name="csX1" fmla="*/ 3167208 w 3167208"/>
              <a:gd name="csY1" fmla="*/ 0 h 725820"/>
              <a:gd name="csX2" fmla="*/ 3167208 w 3167208"/>
              <a:gd name="csY2" fmla="*/ 725820 h 725820"/>
              <a:gd name="csX3" fmla="*/ 2350523 w 3167208"/>
              <a:gd name="csY3" fmla="*/ 725820 h 725820"/>
              <a:gd name="csX4" fmla="*/ 2350523 w 3167208"/>
              <a:gd name="csY4" fmla="*/ 167055 h 725820"/>
              <a:gd name="csX5" fmla="*/ 0 w 3167208"/>
              <a:gd name="csY5" fmla="*/ 0 h 725820"/>
              <a:gd name="csX6" fmla="*/ 343954 w 3167208"/>
              <a:gd name="csY6" fmla="*/ 0 h 725820"/>
              <a:gd name="csX7" fmla="*/ 744161 w 3167208"/>
              <a:gd name="csY7" fmla="*/ 175261 h 725820"/>
              <a:gd name="csX8" fmla="*/ 744161 w 3167208"/>
              <a:gd name="csY8" fmla="*/ 725820 h 725820"/>
              <a:gd name="csX9" fmla="*/ 0 w 3167208"/>
              <a:gd name="csY9" fmla="*/ 725820 h 7258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167208" h="725820">
                <a:moveTo>
                  <a:pt x="2731993" y="0"/>
                </a:moveTo>
                <a:lnTo>
                  <a:pt x="3167208" y="0"/>
                </a:lnTo>
                <a:lnTo>
                  <a:pt x="3167208" y="725820"/>
                </a:lnTo>
                <a:lnTo>
                  <a:pt x="2350523" y="725820"/>
                </a:lnTo>
                <a:lnTo>
                  <a:pt x="2350523" y="167055"/>
                </a:lnTo>
                <a:close/>
                <a:moveTo>
                  <a:pt x="0" y="0"/>
                </a:moveTo>
                <a:lnTo>
                  <a:pt x="343954" y="0"/>
                </a:lnTo>
                <a:lnTo>
                  <a:pt x="744161" y="175261"/>
                </a:lnTo>
                <a:lnTo>
                  <a:pt x="744161" y="725820"/>
                </a:lnTo>
                <a:lnTo>
                  <a:pt x="0" y="725820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969DD1-ACDE-3A31-CA98-D290F60014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9" y="-73438"/>
            <a:ext cx="1097503" cy="1145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DAE0FD-5FB1-11AB-0C6E-CF2DDB7EEC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395" y="-73438"/>
            <a:ext cx="1097503" cy="1145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AAD759-C127-4917-E71A-D150D5FED616}"/>
              </a:ext>
            </a:extLst>
          </p:cNvPr>
          <p:cNvSpPr txBox="1"/>
          <p:nvPr/>
        </p:nvSpPr>
        <p:spPr>
          <a:xfrm>
            <a:off x="63026" y="150579"/>
            <a:ext cx="3793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 куколки есть ручки и ножки. </a:t>
            </a:r>
          </a:p>
          <a:p>
            <a:pPr algn="ctr"/>
            <a:r>
              <a:rPr lang="ru-RU" dirty="0"/>
              <a:t>А что </a:t>
            </a:r>
            <a:r>
              <a:rPr lang="ru-RU" dirty="0" err="1"/>
              <a:t>еще</a:t>
            </a:r>
            <a:r>
              <a:rPr lang="ru-RU" dirty="0"/>
              <a:t>?</a:t>
            </a:r>
          </a:p>
          <a:p>
            <a:pPr algn="ctr"/>
            <a:r>
              <a:rPr lang="ru-RU" dirty="0"/>
              <a:t>Расскажите и покажите, какие части </a:t>
            </a:r>
          </a:p>
          <a:p>
            <a:pPr algn="ctr"/>
            <a:r>
              <a:rPr lang="ru-RU" dirty="0"/>
              <a:t>тела есть у куколки.</a:t>
            </a:r>
          </a:p>
        </p:txBody>
      </p:sp>
      <p:sp>
        <p:nvSpPr>
          <p:cNvPr id="14" name="TextBox 13" hidden="1">
            <a:extLst>
              <a:ext uri="{FF2B5EF4-FFF2-40B4-BE49-F238E27FC236}">
                <a16:creationId xmlns:a16="http://schemas.microsoft.com/office/drawing/2014/main" xmlns="" id="{3566280C-EC36-A4DD-A95C-03B611BBE4D1}"/>
              </a:ext>
            </a:extLst>
          </p:cNvPr>
          <p:cNvSpPr txBox="1"/>
          <p:nvPr/>
        </p:nvSpPr>
        <p:spPr>
          <a:xfrm>
            <a:off x="223683" y="150579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Давайте придумаем куколке имя</a:t>
            </a:r>
          </a:p>
          <a:p>
            <a:pPr algn="ctr"/>
            <a:r>
              <a:rPr lang="ru-RU" dirty="0"/>
              <a:t>И нарисуем ей красивое платье.</a:t>
            </a:r>
          </a:p>
        </p:txBody>
      </p:sp>
    </p:spTree>
    <p:extLst>
      <p:ext uri="{BB962C8B-B14F-4D97-AF65-F5344CB8AC3E}">
        <p14:creationId xmlns:p14="http://schemas.microsoft.com/office/powerpoint/2010/main" val="21006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30411F1-CCCE-C6E2-203E-FC0E4F0F3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B646A2E-6D43-7DC9-33DD-73955EC7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23" y="64987"/>
            <a:ext cx="4974006" cy="6858000"/>
          </a:xfrm>
          <a:prstGeom prst="rect">
            <a:avLst/>
          </a:prstGeom>
        </p:spPr>
      </p:pic>
      <p:pic>
        <p:nvPicPr>
          <p:cNvPr id="5" name="целая">
            <a:extLst>
              <a:ext uri="{FF2B5EF4-FFF2-40B4-BE49-F238E27FC236}">
                <a16:creationId xmlns:a16="http://schemas.microsoft.com/office/drawing/2014/main" xmlns="" id="{167B35B4-FDCF-ACBF-D3C0-EEDA9C739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13095" r="28571"/>
          <a:stretch>
            <a:fillRect/>
          </a:stretch>
        </p:blipFill>
        <p:spPr>
          <a:xfrm>
            <a:off x="4330482" y="130568"/>
            <a:ext cx="3537857" cy="6917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0A0160-2D1C-1EEB-3095-E265F7CCB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9" y="-73438"/>
            <a:ext cx="1097503" cy="11452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6A68D2-4667-5A1F-46B2-59F9EAC4B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0395" y="-73438"/>
            <a:ext cx="1097503" cy="1145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696FB3-27F1-44BC-AC93-0650254BFA2C}"/>
              </a:ext>
            </a:extLst>
          </p:cNvPr>
          <p:cNvSpPr txBox="1"/>
          <p:nvPr/>
        </p:nvSpPr>
        <p:spPr>
          <a:xfrm>
            <a:off x="223683" y="150579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Давайте придумаем куколке имя</a:t>
            </a:r>
          </a:p>
          <a:p>
            <a:pPr algn="ctr"/>
            <a:r>
              <a:rPr lang="ru-RU" dirty="0"/>
              <a:t>И нарисуем ей одежду.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BEC52E-3426-E508-F07D-3CBF67C9F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12738" r="25873"/>
          <a:stretch>
            <a:fillRect/>
          </a:stretch>
        </p:blipFill>
        <p:spPr>
          <a:xfrm>
            <a:off x="4600798" y="89252"/>
            <a:ext cx="3488216" cy="6948000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B63CCDC5-BE3E-227F-65FA-23718F86D33D}"/>
              </a:ext>
            </a:extLst>
          </p:cNvPr>
          <p:cNvSpPr txBox="1"/>
          <p:nvPr/>
        </p:nvSpPr>
        <p:spPr>
          <a:xfrm>
            <a:off x="88631" y="130568"/>
            <a:ext cx="361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Ой! Куколка отвернулась.</a:t>
            </a:r>
          </a:p>
          <a:p>
            <a:pPr algn="ctr"/>
            <a:r>
              <a:rPr lang="ru-RU" dirty="0"/>
              <a:t>Какие части тела мы видим сзади?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BDF8DB-275C-3742-4024-DA2B1EA1D4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11072" r="28016"/>
          <a:stretch>
            <a:fillRect/>
          </a:stretch>
        </p:blipFill>
        <p:spPr>
          <a:xfrm>
            <a:off x="4583225" y="-39189"/>
            <a:ext cx="3326950" cy="7100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FB0BC8-4A76-1D1D-6238-1F15D414ABF8}"/>
              </a:ext>
            </a:extLst>
          </p:cNvPr>
          <p:cNvSpPr txBox="1"/>
          <p:nvPr/>
        </p:nvSpPr>
        <p:spPr>
          <a:xfrm>
            <a:off x="255076" y="150579"/>
            <a:ext cx="2859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Куколка так обрадовалась, что её нарисовали, что начала всё про себя рассказывать. </a:t>
            </a:r>
          </a:p>
          <a:p>
            <a:pPr algn="ctr"/>
            <a:r>
              <a:rPr lang="ru-RU" dirty="0"/>
              <a:t>Она сказала:</a:t>
            </a:r>
          </a:p>
          <a:p>
            <a:pPr algn="ctr"/>
            <a:r>
              <a:rPr lang="ru-RU" dirty="0"/>
              <a:t>— Это мои глазки.</a:t>
            </a:r>
          </a:p>
          <a:p>
            <a:pPr algn="ctr"/>
            <a:r>
              <a:rPr lang="ru-RU" dirty="0"/>
              <a:t>— Это мой носик.</a:t>
            </a:r>
          </a:p>
          <a:p>
            <a:pPr algn="ctr"/>
            <a:r>
              <a:rPr lang="ru-RU" dirty="0"/>
              <a:t>— Это мои волосы.</a:t>
            </a:r>
          </a:p>
          <a:p>
            <a:pPr algn="ctr"/>
            <a:r>
              <a:rPr lang="ru-RU" dirty="0"/>
              <a:t>Продолжите </a:t>
            </a:r>
            <a:r>
              <a:rPr lang="ru-RU" dirty="0" err="1"/>
              <a:t>ее</a:t>
            </a:r>
            <a:r>
              <a:rPr lang="ru-RU" dirty="0"/>
              <a:t> рассказ о себе. Куда показывает стрелочка — про то и говорите, как куколка:</a:t>
            </a:r>
            <a:br>
              <a:rPr lang="ru-RU" dirty="0"/>
            </a:br>
            <a:r>
              <a:rPr lang="ru-RU" dirty="0"/>
              <a:t>Это мой / моя / моё / мои…</a:t>
            </a:r>
          </a:p>
        </p:txBody>
      </p:sp>
    </p:spTree>
    <p:extLst>
      <p:ext uri="{BB962C8B-B14F-4D97-AF65-F5344CB8AC3E}">
        <p14:creationId xmlns:p14="http://schemas.microsoft.com/office/powerpoint/2010/main" val="39415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" grpId="0"/>
      <p:bldP spid="8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E530626-2BC0-8D30-B4CB-27E98A874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A21969-5F20-D674-D798-9DDA23723E84}"/>
              </a:ext>
            </a:extLst>
          </p:cNvPr>
          <p:cNvSpPr txBox="1"/>
          <p:nvPr/>
        </p:nvSpPr>
        <p:spPr>
          <a:xfrm>
            <a:off x="223683" y="150579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Давайте придумаем куколке имя</a:t>
            </a:r>
          </a:p>
          <a:p>
            <a:pPr algn="ctr"/>
            <a:r>
              <a:rPr lang="ru-RU" dirty="0"/>
              <a:t>И нарисуем ей одежду.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E0AC0C-BE3F-63CE-E47D-4E00035C47A7}"/>
              </a:ext>
            </a:extLst>
          </p:cNvPr>
          <p:cNvGrpSpPr/>
          <p:nvPr/>
        </p:nvGrpSpPr>
        <p:grpSpPr>
          <a:xfrm>
            <a:off x="-6922928" y="0"/>
            <a:ext cx="26037855" cy="15283543"/>
            <a:chOff x="18287" y="-73438"/>
            <a:chExt cx="12155425" cy="713491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6B4C875F-1385-CE02-BA1D-2EF5D5C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" y="0"/>
              <a:ext cx="12155425" cy="6858000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64A48337-5842-8FAE-451F-A6B637A51727}"/>
                </a:ext>
              </a:extLst>
            </p:cNvPr>
            <p:cNvGrpSpPr/>
            <p:nvPr/>
          </p:nvGrpSpPr>
          <p:grpSpPr>
            <a:xfrm>
              <a:off x="3079729" y="-73438"/>
              <a:ext cx="6278169" cy="7134918"/>
              <a:chOff x="3079729" y="-73438"/>
              <a:chExt cx="6278169" cy="713491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xmlns="" id="{568224CA-28C9-07A2-D279-2D50F5E2C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5823" y="64987"/>
                <a:ext cx="4974006" cy="6858000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51D0C6D1-20AC-AD32-A461-ADAEDD3CA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9729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xmlns="" id="{8F3D67EF-283D-A8DF-99EA-AD383E3F1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0395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xmlns="" id="{6A249291-3580-0B8F-B666-B687E8150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18" t="11072" r="28016"/>
              <a:stretch>
                <a:fillRect/>
              </a:stretch>
            </p:blipFill>
            <p:spPr>
              <a:xfrm>
                <a:off x="4583225" y="-39189"/>
                <a:ext cx="3326950" cy="7100669"/>
              </a:xfrm>
              <a:prstGeom prst="rect">
                <a:avLst/>
              </a:prstGeom>
            </p:spPr>
          </p:pic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4777E141-D623-22F4-4C06-218E2B029FD4}"/>
              </a:ext>
            </a:extLst>
          </p:cNvPr>
          <p:cNvGrpSpPr/>
          <p:nvPr/>
        </p:nvGrpSpPr>
        <p:grpSpPr>
          <a:xfrm>
            <a:off x="5225143" y="2024743"/>
            <a:ext cx="4111337" cy="1776548"/>
            <a:chOff x="5225143" y="2024743"/>
            <a:chExt cx="4111337" cy="1776548"/>
          </a:xfrm>
        </p:grpSpPr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xmlns="" id="{3A951B9E-F5F9-F9AE-546A-AD1F31CE86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5143" y="2024743"/>
              <a:ext cx="4111337" cy="1776548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xmlns="" id="{1FCC7103-71BE-3946-BC83-AD12062819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7634" y="2024743"/>
              <a:ext cx="2136621" cy="1776548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85E8325B-95C4-4290-810C-915E1AB48E6D}"/>
              </a:ext>
            </a:extLst>
          </p:cNvPr>
          <p:cNvCxnSpPr>
            <a:cxnSpLocks/>
          </p:cNvCxnSpPr>
          <p:nvPr/>
        </p:nvCxnSpPr>
        <p:spPr>
          <a:xfrm flipH="1">
            <a:off x="6275677" y="2913017"/>
            <a:ext cx="3058578" cy="1404257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77CAC58E-D30E-633A-B4D5-9D5AF2B9898E}"/>
              </a:ext>
            </a:extLst>
          </p:cNvPr>
          <p:cNvCxnSpPr>
            <a:cxnSpLocks/>
          </p:cNvCxnSpPr>
          <p:nvPr/>
        </p:nvCxnSpPr>
        <p:spPr>
          <a:xfrm flipH="1">
            <a:off x="6273452" y="3772455"/>
            <a:ext cx="3058578" cy="1404257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0BA52ABB-C980-E8FD-AB99-99023F2B865E}"/>
              </a:ext>
            </a:extLst>
          </p:cNvPr>
          <p:cNvGrpSpPr/>
          <p:nvPr/>
        </p:nvGrpSpPr>
        <p:grpSpPr>
          <a:xfrm>
            <a:off x="5225143" y="1263097"/>
            <a:ext cx="4111337" cy="1776548"/>
            <a:chOff x="5225143" y="2024743"/>
            <a:chExt cx="4111337" cy="1776548"/>
          </a:xfrm>
        </p:grpSpPr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xmlns="" id="{A89630E7-A216-3451-6DDD-029F845E2F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5143" y="2024743"/>
              <a:ext cx="4111337" cy="1776548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xmlns="" id="{9C9736B8-7F8F-E2A4-58EE-7F1D537B3C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7634" y="2024743"/>
              <a:ext cx="2136621" cy="1776548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BB6BD70B-DB90-ACE6-2808-91C81D43E69B}"/>
              </a:ext>
            </a:extLst>
          </p:cNvPr>
          <p:cNvGrpSpPr/>
          <p:nvPr/>
        </p:nvGrpSpPr>
        <p:grpSpPr>
          <a:xfrm>
            <a:off x="2228080" y="3039645"/>
            <a:ext cx="8029916" cy="761646"/>
            <a:chOff x="3375935" y="3039645"/>
            <a:chExt cx="8029916" cy="761646"/>
          </a:xfrm>
        </p:grpSpPr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xmlns="" id="{26AE575A-8911-688B-2BF0-5865B84E24F9}"/>
                </a:ext>
              </a:extLst>
            </p:cNvPr>
            <p:cNvCxnSpPr>
              <a:cxnSpLocks/>
            </p:cNvCxnSpPr>
            <p:nvPr/>
          </p:nvCxnSpPr>
          <p:spPr>
            <a:xfrm>
              <a:off x="3375935" y="3039645"/>
              <a:ext cx="1849208" cy="761646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xmlns="" id="{495DFE1E-3D35-42C7-D99B-63CD3713E2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2805" y="3039645"/>
              <a:ext cx="1863046" cy="761646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900B08CB-E541-EF69-A2E2-19AB883D0BAE}"/>
              </a:ext>
            </a:extLst>
          </p:cNvPr>
          <p:cNvCxnSpPr>
            <a:cxnSpLocks/>
          </p:cNvCxnSpPr>
          <p:nvPr/>
        </p:nvCxnSpPr>
        <p:spPr>
          <a:xfrm flipH="1">
            <a:off x="6273452" y="5909522"/>
            <a:ext cx="2951428" cy="187950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45CBDCFA-AD49-86F2-E0B4-A54ABAF8D839}"/>
              </a:ext>
            </a:extLst>
          </p:cNvPr>
          <p:cNvCxnSpPr>
            <a:cxnSpLocks/>
          </p:cNvCxnSpPr>
          <p:nvPr/>
        </p:nvCxnSpPr>
        <p:spPr>
          <a:xfrm flipH="1" flipV="1">
            <a:off x="7197193" y="5054969"/>
            <a:ext cx="1197757" cy="128474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FE7C03D1-44C5-B1AB-E91E-C5048A6E3E54}"/>
              </a:ext>
            </a:extLst>
          </p:cNvPr>
          <p:cNvCxnSpPr>
            <a:cxnSpLocks/>
          </p:cNvCxnSpPr>
          <p:nvPr/>
        </p:nvCxnSpPr>
        <p:spPr>
          <a:xfrm flipV="1">
            <a:off x="3977613" y="5054969"/>
            <a:ext cx="1197757" cy="128474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xmlns="" id="{2F46017A-2A93-D3B5-4235-91BE0A01401F}"/>
              </a:ext>
            </a:extLst>
          </p:cNvPr>
          <p:cNvCxnSpPr>
            <a:cxnSpLocks/>
          </p:cNvCxnSpPr>
          <p:nvPr/>
        </p:nvCxnSpPr>
        <p:spPr>
          <a:xfrm flipH="1" flipV="1">
            <a:off x="8543623" y="1306943"/>
            <a:ext cx="2431718" cy="1436039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7B41C8A-C0E5-38FF-C9FC-75E675ED0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8E8677-6A42-0800-BC90-7D8C6B304354}"/>
              </a:ext>
            </a:extLst>
          </p:cNvPr>
          <p:cNvSpPr txBox="1"/>
          <p:nvPr/>
        </p:nvSpPr>
        <p:spPr>
          <a:xfrm>
            <a:off x="223683" y="150579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Давайте придумаем куколке имя</a:t>
            </a:r>
          </a:p>
          <a:p>
            <a:pPr algn="ctr"/>
            <a:r>
              <a:rPr lang="ru-RU" dirty="0"/>
              <a:t>И нарисуем ей одежду.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E0C3A47A-A02D-2678-C9A9-D83043CD6C97}"/>
              </a:ext>
            </a:extLst>
          </p:cNvPr>
          <p:cNvGrpSpPr/>
          <p:nvPr/>
        </p:nvGrpSpPr>
        <p:grpSpPr>
          <a:xfrm>
            <a:off x="-6922928" y="-4180116"/>
            <a:ext cx="26037855" cy="15283543"/>
            <a:chOff x="18287" y="-73438"/>
            <a:chExt cx="12155425" cy="713491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2A7F35B-7E64-2554-1DFE-C3049939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" y="0"/>
              <a:ext cx="12155425" cy="6858000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7123FD90-935C-7769-CD88-115B073C776C}"/>
                </a:ext>
              </a:extLst>
            </p:cNvPr>
            <p:cNvGrpSpPr/>
            <p:nvPr/>
          </p:nvGrpSpPr>
          <p:grpSpPr>
            <a:xfrm>
              <a:off x="3079729" y="-73438"/>
              <a:ext cx="6278169" cy="7134918"/>
              <a:chOff x="3079729" y="-73438"/>
              <a:chExt cx="6278169" cy="7134918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xmlns="" id="{F59BAA3F-46CE-ACFA-45CE-D0AA9C145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5823" y="64987"/>
                <a:ext cx="4974006" cy="6858000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35C245B6-1DE2-5932-12BD-41C3C1D84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9729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xmlns="" id="{0057FFD3-6E62-A95B-0552-AE9F296A7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0395" y="-73438"/>
                <a:ext cx="1097503" cy="1145221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xmlns="" id="{897CD7CF-8FE7-83E6-9467-13AA4C95C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18" t="11072" r="28016"/>
              <a:stretch>
                <a:fillRect/>
              </a:stretch>
            </p:blipFill>
            <p:spPr>
              <a:xfrm>
                <a:off x="4583225" y="-39189"/>
                <a:ext cx="3326950" cy="7100669"/>
              </a:xfrm>
              <a:prstGeom prst="rect">
                <a:avLst/>
              </a:prstGeom>
            </p:spPr>
          </p:pic>
        </p:grpSp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E7B1CDC0-3733-9B2C-2A28-C024D9BFE03F}"/>
              </a:ext>
            </a:extLst>
          </p:cNvPr>
          <p:cNvCxnSpPr>
            <a:cxnSpLocks/>
          </p:cNvCxnSpPr>
          <p:nvPr/>
        </p:nvCxnSpPr>
        <p:spPr>
          <a:xfrm flipH="1">
            <a:off x="6305269" y="2924633"/>
            <a:ext cx="3058578" cy="1404257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EF423E6F-6062-DE6A-487B-CBF4D831975A}"/>
              </a:ext>
            </a:extLst>
          </p:cNvPr>
          <p:cNvGrpSpPr/>
          <p:nvPr/>
        </p:nvGrpSpPr>
        <p:grpSpPr>
          <a:xfrm>
            <a:off x="2721477" y="3391632"/>
            <a:ext cx="7103950" cy="761646"/>
            <a:chOff x="3375935" y="3039645"/>
            <a:chExt cx="8029916" cy="761646"/>
          </a:xfrm>
        </p:grpSpPr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xmlns="" id="{AB16F6A2-3067-04CB-BE79-3448C331BB75}"/>
                </a:ext>
              </a:extLst>
            </p:cNvPr>
            <p:cNvCxnSpPr>
              <a:cxnSpLocks/>
            </p:cNvCxnSpPr>
            <p:nvPr/>
          </p:nvCxnSpPr>
          <p:spPr>
            <a:xfrm>
              <a:off x="3375935" y="3039645"/>
              <a:ext cx="1849208" cy="761646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xmlns="" id="{5C80A424-6FA6-EECF-71A3-6122112CF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2805" y="3039645"/>
              <a:ext cx="1863046" cy="761646"/>
            </a:xfrm>
            <a:prstGeom prst="straightConnector1">
              <a:avLst/>
            </a:prstGeom>
            <a:ln w="76200">
              <a:solidFill>
                <a:srgbClr val="FD0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56D6AD92-8939-9102-B94B-85445E04E71C}"/>
              </a:ext>
            </a:extLst>
          </p:cNvPr>
          <p:cNvCxnSpPr>
            <a:cxnSpLocks/>
          </p:cNvCxnSpPr>
          <p:nvPr/>
        </p:nvCxnSpPr>
        <p:spPr>
          <a:xfrm flipH="1" flipV="1">
            <a:off x="8908869" y="5891349"/>
            <a:ext cx="1073234" cy="587828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10BBCC12-46C6-DA46-BD3A-EACB1737F647}"/>
              </a:ext>
            </a:extLst>
          </p:cNvPr>
          <p:cNvCxnSpPr>
            <a:cxnSpLocks/>
          </p:cNvCxnSpPr>
          <p:nvPr/>
        </p:nvCxnSpPr>
        <p:spPr>
          <a:xfrm flipH="1">
            <a:off x="7083166" y="1653561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202C4642-C2AE-1BDF-E4FE-D8FD4381DB78}"/>
              </a:ext>
            </a:extLst>
          </p:cNvPr>
          <p:cNvCxnSpPr>
            <a:cxnSpLocks/>
          </p:cNvCxnSpPr>
          <p:nvPr/>
        </p:nvCxnSpPr>
        <p:spPr>
          <a:xfrm>
            <a:off x="4223418" y="1693844"/>
            <a:ext cx="1182335" cy="489842"/>
          </a:xfrm>
          <a:prstGeom prst="straightConnector1">
            <a:avLst/>
          </a:prstGeom>
          <a:ln w="76200">
            <a:solidFill>
              <a:srgbClr val="FD0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1008</Words>
  <Application>Microsoft Office PowerPoint</Application>
  <PresentationFormat>Произвольный</PresentationFormat>
  <Paragraphs>154</Paragraphs>
  <Slides>54</Slides>
  <Notes>16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1_Тема Office</vt:lpstr>
      <vt:lpstr>Муниципальное дошкольное образовательное учреждение «Детский сад № 201 Тракторозаводского района Волгограда»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Части тела</dc:title>
  <dc:creator>ЕНаталья</dc:creator>
  <cp:keywords>логопедия</cp:keywords>
  <cp:lastModifiedBy>Пользователь Windows</cp:lastModifiedBy>
  <cp:revision>78</cp:revision>
  <dcterms:created xsi:type="dcterms:W3CDTF">2026-02-16T18:01:33Z</dcterms:created>
  <dcterms:modified xsi:type="dcterms:W3CDTF">2026-06-11T07:37:06Z</dcterms:modified>
  <cp:category>ЛГК</cp:category>
</cp:coreProperties>
</file>